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5" r:id="rId1"/>
  </p:sldMasterIdLst>
  <p:sldIdLst>
    <p:sldId id="256" r:id="rId2"/>
    <p:sldId id="257" r:id="rId3"/>
    <p:sldId id="273" r:id="rId4"/>
    <p:sldId id="275" r:id="rId5"/>
    <p:sldId id="276" r:id="rId6"/>
    <p:sldId id="277" r:id="rId7"/>
    <p:sldId id="278" r:id="rId8"/>
    <p:sldId id="279" r:id="rId9"/>
    <p:sldId id="280" r:id="rId10"/>
    <p:sldId id="281" r:id="rId11"/>
    <p:sldId id="282" r:id="rId12"/>
    <p:sldId id="283" r:id="rId13"/>
    <p:sldId id="284" r:id="rId14"/>
    <p:sldId id="286" r:id="rId15"/>
    <p:sldId id="259" r:id="rId16"/>
    <p:sldId id="285" r:id="rId17"/>
    <p:sldId id="287" r:id="rId18"/>
    <p:sldId id="26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471" autoAdjust="0"/>
    <p:restoredTop sz="94660"/>
  </p:normalViewPr>
  <p:slideViewPr>
    <p:cSldViewPr snapToGrid="0">
      <p:cViewPr varScale="1">
        <p:scale>
          <a:sx n="62" d="100"/>
          <a:sy n="62" d="100"/>
        </p:scale>
        <p:origin x="36"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6484B8-EE02-40D2-B13F-263ADBDCD314}"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59A7EC0-1E62-4B7B-8B56-E1860CEDEE2A}" type="slidenum">
              <a:rPr lang="en-US" smtClean="0"/>
              <a:t>‹#›</a:t>
            </a:fld>
            <a:endParaRPr lang="en-US"/>
          </a:p>
        </p:txBody>
      </p:sp>
    </p:spTree>
    <p:extLst>
      <p:ext uri="{BB962C8B-B14F-4D97-AF65-F5344CB8AC3E}">
        <p14:creationId xmlns:p14="http://schemas.microsoft.com/office/powerpoint/2010/main" val="912369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6484B8-EE02-40D2-B13F-263ADBDCD314}"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9A7EC0-1E62-4B7B-8B56-E1860CEDEE2A}" type="slidenum">
              <a:rPr lang="en-US" smtClean="0"/>
              <a:t>‹#›</a:t>
            </a:fld>
            <a:endParaRPr lang="en-US"/>
          </a:p>
        </p:txBody>
      </p:sp>
    </p:spTree>
    <p:extLst>
      <p:ext uri="{BB962C8B-B14F-4D97-AF65-F5344CB8AC3E}">
        <p14:creationId xmlns:p14="http://schemas.microsoft.com/office/powerpoint/2010/main" val="220434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6484B8-EE02-40D2-B13F-263ADBDCD314}"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9A7EC0-1E62-4B7B-8B56-E1860CEDEE2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10896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F6484B8-EE02-40D2-B13F-263ADBDCD314}" type="datetimeFigureOut">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9A7EC0-1E62-4B7B-8B56-E1860CEDEE2A}" type="slidenum">
              <a:rPr lang="en-US" smtClean="0"/>
              <a:t>‹#›</a:t>
            </a:fld>
            <a:endParaRPr lang="en-US"/>
          </a:p>
        </p:txBody>
      </p:sp>
    </p:spTree>
    <p:extLst>
      <p:ext uri="{BB962C8B-B14F-4D97-AF65-F5344CB8AC3E}">
        <p14:creationId xmlns:p14="http://schemas.microsoft.com/office/powerpoint/2010/main" val="704829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F6484B8-EE02-40D2-B13F-263ADBDCD314}" type="datetimeFigureOut">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9A7EC0-1E62-4B7B-8B56-E1860CEDEE2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12183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F6484B8-EE02-40D2-B13F-263ADBDCD314}" type="datetimeFigureOut">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9A7EC0-1E62-4B7B-8B56-E1860CEDEE2A}" type="slidenum">
              <a:rPr lang="en-US" smtClean="0"/>
              <a:t>‹#›</a:t>
            </a:fld>
            <a:endParaRPr lang="en-US"/>
          </a:p>
        </p:txBody>
      </p:sp>
    </p:spTree>
    <p:extLst>
      <p:ext uri="{BB962C8B-B14F-4D97-AF65-F5344CB8AC3E}">
        <p14:creationId xmlns:p14="http://schemas.microsoft.com/office/powerpoint/2010/main" val="213530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6484B8-EE02-40D2-B13F-263ADBDCD314}"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9A7EC0-1E62-4B7B-8B56-E1860CEDEE2A}" type="slidenum">
              <a:rPr lang="en-US" smtClean="0"/>
              <a:t>‹#›</a:t>
            </a:fld>
            <a:endParaRPr lang="en-US"/>
          </a:p>
        </p:txBody>
      </p:sp>
    </p:spTree>
    <p:extLst>
      <p:ext uri="{BB962C8B-B14F-4D97-AF65-F5344CB8AC3E}">
        <p14:creationId xmlns:p14="http://schemas.microsoft.com/office/powerpoint/2010/main" val="3498650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6484B8-EE02-40D2-B13F-263ADBDCD314}"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9A7EC0-1E62-4B7B-8B56-E1860CEDEE2A}" type="slidenum">
              <a:rPr lang="en-US" smtClean="0"/>
              <a:t>‹#›</a:t>
            </a:fld>
            <a:endParaRPr lang="en-US"/>
          </a:p>
        </p:txBody>
      </p:sp>
    </p:spTree>
    <p:extLst>
      <p:ext uri="{BB962C8B-B14F-4D97-AF65-F5344CB8AC3E}">
        <p14:creationId xmlns:p14="http://schemas.microsoft.com/office/powerpoint/2010/main" val="282750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6484B8-EE02-40D2-B13F-263ADBDCD314}"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9A7EC0-1E62-4B7B-8B56-E1860CEDEE2A}" type="slidenum">
              <a:rPr lang="en-US" smtClean="0"/>
              <a:t>‹#›</a:t>
            </a:fld>
            <a:endParaRPr lang="en-US"/>
          </a:p>
        </p:txBody>
      </p:sp>
    </p:spTree>
    <p:extLst>
      <p:ext uri="{BB962C8B-B14F-4D97-AF65-F5344CB8AC3E}">
        <p14:creationId xmlns:p14="http://schemas.microsoft.com/office/powerpoint/2010/main" val="411177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6484B8-EE02-40D2-B13F-263ADBDCD314}"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9A7EC0-1E62-4B7B-8B56-E1860CEDEE2A}" type="slidenum">
              <a:rPr lang="en-US" smtClean="0"/>
              <a:t>‹#›</a:t>
            </a:fld>
            <a:endParaRPr lang="en-US"/>
          </a:p>
        </p:txBody>
      </p:sp>
    </p:spTree>
    <p:extLst>
      <p:ext uri="{BB962C8B-B14F-4D97-AF65-F5344CB8AC3E}">
        <p14:creationId xmlns:p14="http://schemas.microsoft.com/office/powerpoint/2010/main" val="408079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6484B8-EE02-40D2-B13F-263ADBDCD314}" type="datetimeFigureOut">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59A7EC0-1E62-4B7B-8B56-E1860CEDEE2A}" type="slidenum">
              <a:rPr lang="en-US" smtClean="0"/>
              <a:t>‹#›</a:t>
            </a:fld>
            <a:endParaRPr lang="en-US"/>
          </a:p>
        </p:txBody>
      </p:sp>
    </p:spTree>
    <p:extLst>
      <p:ext uri="{BB962C8B-B14F-4D97-AF65-F5344CB8AC3E}">
        <p14:creationId xmlns:p14="http://schemas.microsoft.com/office/powerpoint/2010/main" val="2762886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6484B8-EE02-40D2-B13F-263ADBDCD314}" type="datetimeFigureOut">
              <a:rPr lang="en-US" smtClean="0"/>
              <a:t>5/17/2015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59A7EC0-1E62-4B7B-8B56-E1860CEDEE2A}" type="slidenum">
              <a:rPr lang="en-US" smtClean="0"/>
              <a:t>‹#›</a:t>
            </a:fld>
            <a:endParaRPr lang="en-US"/>
          </a:p>
        </p:txBody>
      </p:sp>
    </p:spTree>
    <p:extLst>
      <p:ext uri="{BB962C8B-B14F-4D97-AF65-F5344CB8AC3E}">
        <p14:creationId xmlns:p14="http://schemas.microsoft.com/office/powerpoint/2010/main" val="7104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6484B8-EE02-40D2-B13F-263ADBDCD314}" type="datetimeFigureOut">
              <a:rPr lang="en-US" smtClean="0"/>
              <a:t>5/17/2015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59A7EC0-1E62-4B7B-8B56-E1860CEDEE2A}" type="slidenum">
              <a:rPr lang="en-US" smtClean="0"/>
              <a:t>‹#›</a:t>
            </a:fld>
            <a:endParaRPr lang="en-US"/>
          </a:p>
        </p:txBody>
      </p:sp>
    </p:spTree>
    <p:extLst>
      <p:ext uri="{BB962C8B-B14F-4D97-AF65-F5344CB8AC3E}">
        <p14:creationId xmlns:p14="http://schemas.microsoft.com/office/powerpoint/2010/main" val="4038924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484B8-EE02-40D2-B13F-263ADBDCD314}" type="datetimeFigureOut">
              <a:rPr lang="en-US" smtClean="0"/>
              <a:t>5/17/2015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59A7EC0-1E62-4B7B-8B56-E1860CEDEE2A}" type="slidenum">
              <a:rPr lang="en-US" smtClean="0"/>
              <a:t>‹#›</a:t>
            </a:fld>
            <a:endParaRPr lang="en-US"/>
          </a:p>
        </p:txBody>
      </p:sp>
    </p:spTree>
    <p:extLst>
      <p:ext uri="{BB962C8B-B14F-4D97-AF65-F5344CB8AC3E}">
        <p14:creationId xmlns:p14="http://schemas.microsoft.com/office/powerpoint/2010/main" val="2905357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484B8-EE02-40D2-B13F-263ADBDCD314}" type="datetimeFigureOut">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59A7EC0-1E62-4B7B-8B56-E1860CEDEE2A}" type="slidenum">
              <a:rPr lang="en-US" smtClean="0"/>
              <a:t>‹#›</a:t>
            </a:fld>
            <a:endParaRPr lang="en-US"/>
          </a:p>
        </p:txBody>
      </p:sp>
    </p:spTree>
    <p:extLst>
      <p:ext uri="{BB962C8B-B14F-4D97-AF65-F5344CB8AC3E}">
        <p14:creationId xmlns:p14="http://schemas.microsoft.com/office/powerpoint/2010/main" val="2588602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484B8-EE02-40D2-B13F-263ADBDCD314}" type="datetimeFigureOut">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9A7EC0-1E62-4B7B-8B56-E1860CEDEE2A}" type="slidenum">
              <a:rPr lang="en-US" smtClean="0"/>
              <a:t>‹#›</a:t>
            </a:fld>
            <a:endParaRPr lang="en-US"/>
          </a:p>
        </p:txBody>
      </p:sp>
    </p:spTree>
    <p:extLst>
      <p:ext uri="{BB962C8B-B14F-4D97-AF65-F5344CB8AC3E}">
        <p14:creationId xmlns:p14="http://schemas.microsoft.com/office/powerpoint/2010/main" val="2466163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F6484B8-EE02-40D2-B13F-263ADBDCD314}" type="datetimeFigureOut">
              <a:rPr lang="en-US" smtClean="0"/>
              <a:t>5/17/2015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59A7EC0-1E62-4B7B-8B56-E1860CEDEE2A}" type="slidenum">
              <a:rPr lang="en-US" smtClean="0"/>
              <a:t>‹#›</a:t>
            </a:fld>
            <a:endParaRPr lang="en-US"/>
          </a:p>
        </p:txBody>
      </p:sp>
    </p:spTree>
    <p:extLst>
      <p:ext uri="{BB962C8B-B14F-4D97-AF65-F5344CB8AC3E}">
        <p14:creationId xmlns:p14="http://schemas.microsoft.com/office/powerpoint/2010/main" val="402206739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5" name="Rectangle 4"/>
          <p:cNvSpPr/>
          <p:nvPr/>
        </p:nvSpPr>
        <p:spPr>
          <a:xfrm>
            <a:off x="1839818" y="896368"/>
            <a:ext cx="9331286" cy="4776179"/>
          </a:xfrm>
          <a:prstGeom prst="rect">
            <a:avLst/>
          </a:prstGeom>
        </p:spPr>
        <p:txBody>
          <a:bodyPr wrap="square">
            <a:spAutoFit/>
          </a:bodyPr>
          <a:lstStyle/>
          <a:p>
            <a:pPr>
              <a:lnSpc>
                <a:spcPct val="107000"/>
              </a:lnSpc>
              <a:spcAft>
                <a:spcPts val="800"/>
              </a:spcAft>
            </a:pPr>
            <a:r>
              <a:rPr lang="en-US" sz="4800" b="1" dirty="0" smtClean="0">
                <a:effectLst/>
                <a:latin typeface="Calibri" panose="020F0502020204030204" pitchFamily="34" charset="0"/>
                <a:ea typeface="Calibri" panose="020F0502020204030204" pitchFamily="34" charset="0"/>
                <a:cs typeface="Calibri" panose="020F0502020204030204" pitchFamily="34" charset="0"/>
              </a:rPr>
              <a:t>Interrogating Previous Research Studies in the Restoration of the Maasai Mara Game Reserve and the Mau Forest complex </a:t>
            </a:r>
          </a:p>
          <a:p>
            <a:pPr>
              <a:lnSpc>
                <a:spcPct val="107000"/>
              </a:lnSpc>
              <a:spcAft>
                <a:spcPts val="800"/>
              </a:spcAft>
            </a:pPr>
            <a:r>
              <a:rPr lang="en-US" sz="2800" b="1" dirty="0" smtClean="0">
                <a:latin typeface="Calibri" panose="020F0502020204030204" pitchFamily="34" charset="0"/>
                <a:ea typeface="Calibri" panose="020F0502020204030204" pitchFamily="34" charset="0"/>
                <a:cs typeface="Times New Roman" panose="02020603050405020304" pitchFamily="18" charset="0"/>
              </a:rPr>
              <a:t>                             </a:t>
            </a:r>
            <a:r>
              <a:rPr lang="en-US" sz="4000" b="1" dirty="0" smtClean="0">
                <a:latin typeface="Calibri" panose="020F0502020204030204" pitchFamily="34" charset="0"/>
                <a:ea typeface="Calibri" panose="020F0502020204030204" pitchFamily="34" charset="0"/>
                <a:cs typeface="Times New Roman" panose="02020603050405020304" pitchFamily="18" charset="0"/>
              </a:rPr>
              <a:t>By</a:t>
            </a:r>
          </a:p>
          <a:p>
            <a:pPr>
              <a:lnSpc>
                <a:spcPct val="107000"/>
              </a:lnSpc>
              <a:spcAft>
                <a:spcPts val="800"/>
              </a:spcAft>
            </a:pPr>
            <a:r>
              <a:rPr lang="en-US" sz="4000" b="1" dirty="0" smtClean="0">
                <a:effectLst/>
                <a:latin typeface="Calibri" panose="020F0502020204030204" pitchFamily="34" charset="0"/>
                <a:ea typeface="Calibri" panose="020F0502020204030204" pitchFamily="34" charset="0"/>
                <a:cs typeface="Times New Roman" panose="02020603050405020304" pitchFamily="18" charset="0"/>
              </a:rPr>
              <a:t>           Prof. </a:t>
            </a:r>
            <a:r>
              <a:rPr lang="en-US" sz="4000" b="1" dirty="0" smtClean="0">
                <a:latin typeface="Calibri" panose="020F0502020204030204" pitchFamily="34" charset="0"/>
                <a:ea typeface="Calibri" panose="020F0502020204030204" pitchFamily="34" charset="0"/>
                <a:cs typeface="Times New Roman" panose="02020603050405020304" pitchFamily="18" charset="0"/>
              </a:rPr>
              <a:t>Tabitha </a:t>
            </a:r>
            <a:r>
              <a:rPr lang="en-US" sz="4000" b="1" dirty="0" err="1" smtClean="0">
                <a:latin typeface="Calibri" panose="020F0502020204030204" pitchFamily="34" charset="0"/>
                <a:ea typeface="Calibri" panose="020F0502020204030204" pitchFamily="34" charset="0"/>
                <a:cs typeface="Times New Roman" panose="02020603050405020304" pitchFamily="18" charset="0"/>
              </a:rPr>
              <a:t>Sewe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1805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AND ECOSYSTEMS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0386857"/>
              </p:ext>
            </p:extLst>
          </p:nvPr>
        </p:nvGraphicFramePr>
        <p:xfrm>
          <a:off x="2589213" y="2133600"/>
          <a:ext cx="8915400" cy="1285240"/>
        </p:xfrm>
        <a:graphic>
          <a:graphicData uri="http://schemas.openxmlformats.org/drawingml/2006/table">
            <a:tbl>
              <a:tblPr firstRow="1" bandRow="1">
                <a:tableStyleId>{5C22544A-7EE6-4342-B048-85BDC9FD1C3A}</a:tableStyleId>
              </a:tblPr>
              <a:tblGrid>
                <a:gridCol w="2971800"/>
                <a:gridCol w="2971800"/>
                <a:gridCol w="2971800"/>
              </a:tblGrid>
              <a:tr h="370840">
                <a:tc>
                  <a:txBody>
                    <a:bodyPr/>
                    <a:lstStyle/>
                    <a:p>
                      <a:r>
                        <a:rPr lang="en-US" dirty="0" smtClean="0"/>
                        <a:t>THEME</a:t>
                      </a:r>
                      <a:endParaRPr lang="en-US" dirty="0"/>
                    </a:p>
                  </a:txBody>
                  <a:tcPr/>
                </a:tc>
                <a:tc>
                  <a:txBody>
                    <a:bodyPr/>
                    <a:lstStyle/>
                    <a:p>
                      <a:r>
                        <a:rPr lang="en-US" dirty="0" smtClean="0"/>
                        <a:t>SUBTHEME</a:t>
                      </a:r>
                      <a:endParaRPr lang="en-US" dirty="0"/>
                    </a:p>
                  </a:txBody>
                  <a:tcPr/>
                </a:tc>
                <a:tc>
                  <a:txBody>
                    <a:bodyPr/>
                    <a:lstStyle/>
                    <a:p>
                      <a:r>
                        <a:rPr lang="en-US" dirty="0" smtClean="0"/>
                        <a:t>SPECIFIC TOPIC</a:t>
                      </a:r>
                      <a:endParaRPr lang="en-US" dirty="0"/>
                    </a:p>
                  </a:txBody>
                  <a:tcPr/>
                </a:tc>
              </a:tr>
              <a:tr h="370840">
                <a:tc>
                  <a:txBody>
                    <a:bodyPr/>
                    <a:lstStyle/>
                    <a:p>
                      <a:r>
                        <a:rPr lang="en-US" dirty="0" smtClean="0"/>
                        <a:t>Language</a:t>
                      </a:r>
                      <a:r>
                        <a:rPr lang="en-US" baseline="0" dirty="0" smtClean="0"/>
                        <a:t> and Ecosystems</a:t>
                      </a:r>
                      <a:endParaRPr lang="en-US" dirty="0"/>
                    </a:p>
                  </a:txBody>
                  <a:tcPr/>
                </a:tc>
                <a:tc>
                  <a:txBody>
                    <a:bodyPr/>
                    <a:lstStyle/>
                    <a:p>
                      <a:r>
                        <a:rPr lang="en-US" dirty="0" smtClean="0"/>
                        <a:t>Effect</a:t>
                      </a:r>
                      <a:r>
                        <a:rPr lang="en-US" baseline="0" dirty="0" smtClean="0"/>
                        <a:t> of ecological destruction on languages</a:t>
                      </a:r>
                      <a:endParaRPr lang="en-US" dirty="0"/>
                    </a:p>
                  </a:txBody>
                  <a:tcPr/>
                </a:tc>
                <a:tc>
                  <a:txBody>
                    <a:bodyPr/>
                    <a:lstStyle/>
                    <a:p>
                      <a:r>
                        <a:rPr lang="en-US" dirty="0" smtClean="0"/>
                        <a:t>Effect</a:t>
                      </a:r>
                      <a:r>
                        <a:rPr lang="en-US" baseline="0" dirty="0" smtClean="0"/>
                        <a:t> of </a:t>
                      </a:r>
                      <a:r>
                        <a:rPr lang="en-US" dirty="0" smtClean="0"/>
                        <a:t> environment changes, culture on language</a:t>
                      </a:r>
                      <a:r>
                        <a:rPr lang="en-US" baseline="0" dirty="0" smtClean="0"/>
                        <a:t> lexicon</a:t>
                      </a:r>
                      <a:endParaRPr lang="en-US" dirty="0"/>
                    </a:p>
                  </a:txBody>
                  <a:tcPr/>
                </a:tc>
              </a:tr>
            </a:tbl>
          </a:graphicData>
        </a:graphic>
      </p:graphicFrame>
    </p:spTree>
    <p:extLst>
      <p:ext uri="{BB962C8B-B14F-4D97-AF65-F5344CB8AC3E}">
        <p14:creationId xmlns:p14="http://schemas.microsoft.com/office/powerpoint/2010/main" val="991629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CONSERVATION POLICIES ON ECOSYSTEMS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9497983"/>
              </p:ext>
            </p:extLst>
          </p:nvPr>
        </p:nvGraphicFramePr>
        <p:xfrm>
          <a:off x="2589213" y="2133600"/>
          <a:ext cx="8915400" cy="3658117"/>
        </p:xfrm>
        <a:graphic>
          <a:graphicData uri="http://schemas.openxmlformats.org/drawingml/2006/table">
            <a:tbl>
              <a:tblPr firstRow="1" bandRow="1">
                <a:tableStyleId>{5C22544A-7EE6-4342-B048-85BDC9FD1C3A}</a:tableStyleId>
              </a:tblPr>
              <a:tblGrid>
                <a:gridCol w="2971800"/>
                <a:gridCol w="2971800"/>
                <a:gridCol w="2971800"/>
              </a:tblGrid>
              <a:tr h="370840">
                <a:tc>
                  <a:txBody>
                    <a:bodyPr/>
                    <a:lstStyle/>
                    <a:p>
                      <a:r>
                        <a:rPr lang="en-US" dirty="0" smtClean="0"/>
                        <a:t>THEME</a:t>
                      </a:r>
                      <a:endParaRPr lang="en-US" dirty="0"/>
                    </a:p>
                  </a:txBody>
                  <a:tcPr/>
                </a:tc>
                <a:tc>
                  <a:txBody>
                    <a:bodyPr/>
                    <a:lstStyle/>
                    <a:p>
                      <a:r>
                        <a:rPr lang="en-US" dirty="0" smtClean="0"/>
                        <a:t>SUBTHEME</a:t>
                      </a:r>
                      <a:endParaRPr lang="en-US" dirty="0"/>
                    </a:p>
                  </a:txBody>
                  <a:tcPr/>
                </a:tc>
                <a:tc>
                  <a:txBody>
                    <a:bodyPr/>
                    <a:lstStyle/>
                    <a:p>
                      <a:r>
                        <a:rPr lang="en-US" dirty="0" smtClean="0"/>
                        <a:t>SPECIFIC TOPIC</a:t>
                      </a:r>
                      <a:endParaRPr lang="en-US" dirty="0"/>
                    </a:p>
                  </a:txBody>
                  <a:tcPr/>
                </a:tc>
              </a:tr>
              <a:tr h="2098557">
                <a:tc>
                  <a:txBody>
                    <a:bodyPr/>
                    <a:lstStyle/>
                    <a:p>
                      <a:r>
                        <a:rPr lang="en-US" dirty="0" smtClean="0"/>
                        <a:t>Conservation</a:t>
                      </a:r>
                      <a:r>
                        <a:rPr lang="en-US" baseline="0" dirty="0" smtClean="0"/>
                        <a:t> Policies on Ecosystems</a:t>
                      </a:r>
                      <a:endParaRPr lang="en-US" dirty="0"/>
                    </a:p>
                  </a:txBody>
                  <a:tcPr/>
                </a:tc>
                <a:tc>
                  <a:txBody>
                    <a:bodyPr/>
                    <a:lstStyle/>
                    <a:p>
                      <a:r>
                        <a:rPr lang="en-US" dirty="0" smtClean="0"/>
                        <a:t> Policy Failures</a:t>
                      </a:r>
                      <a:endParaRPr lang="en-US" dirty="0"/>
                    </a:p>
                  </a:txBody>
                  <a:tcPr/>
                </a:tc>
                <a:tc>
                  <a:txBody>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1800" b="0" i="0" u="none" strike="noStrike" kern="1200" cap="none" spc="0" normalizeH="0" baseline="0" noProof="0" dirty="0" smtClean="0">
                          <a:ln>
                            <a:noFill/>
                          </a:ln>
                          <a:solidFill>
                            <a:prstClr val="black">
                              <a:lumMod val="75000"/>
                              <a:lumOff val="25000"/>
                            </a:prstClr>
                          </a:solidFill>
                          <a:effectLst/>
                          <a:uLnTx/>
                          <a:uFillTx/>
                          <a:latin typeface="+mn-lt"/>
                        </a:rPr>
                        <a:t> Prohibition on consumptive use of wildlife, use of land within protected areas without the ability to enforce compliance.</a:t>
                      </a:r>
                    </a:p>
                    <a:p>
                      <a:endParaRPr lang="en-US" dirty="0"/>
                    </a:p>
                  </a:txBody>
                  <a:tcPr/>
                </a:tc>
              </a:tr>
              <a:tr h="370840">
                <a:tc>
                  <a:txBody>
                    <a:bodyPr/>
                    <a:lstStyle/>
                    <a:p>
                      <a:endParaRPr lang="en-US"/>
                    </a:p>
                  </a:txBody>
                  <a:tcPr/>
                </a:tc>
                <a:tc>
                  <a:txBody>
                    <a:bodyPr/>
                    <a:lstStyle/>
                    <a:p>
                      <a:r>
                        <a:rPr lang="en-US" dirty="0" smtClean="0"/>
                        <a:t>Policy Integration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Integration</a:t>
                      </a:r>
                      <a:r>
                        <a:rPr lang="en-US" baseline="0" dirty="0" smtClean="0"/>
                        <a:t> of Policies with Economic Development Policy</a:t>
                      </a:r>
                      <a:endParaRPr lang="en-US" dirty="0" smtClean="0"/>
                    </a:p>
                    <a:p>
                      <a:endParaRPr lang="en-US" dirty="0"/>
                    </a:p>
                  </a:txBody>
                  <a:tcPr/>
                </a:tc>
              </a:tr>
            </a:tbl>
          </a:graphicData>
        </a:graphic>
      </p:graphicFrame>
    </p:spTree>
    <p:extLst>
      <p:ext uri="{BB962C8B-B14F-4D97-AF65-F5344CB8AC3E}">
        <p14:creationId xmlns:p14="http://schemas.microsoft.com/office/powerpoint/2010/main" val="4199644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5295" y="624110"/>
            <a:ext cx="9629317" cy="987714"/>
          </a:xfrm>
        </p:spPr>
        <p:txBody>
          <a:bodyPr>
            <a:normAutofit fontScale="90000"/>
          </a:bodyPr>
          <a:lstStyle/>
          <a:p>
            <a:r>
              <a:rPr lang="en-US" dirty="0" smtClean="0"/>
              <a:t> ANALYSIS  OF RESEARCH FINDINGS AND RECOMMENDATIONS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536434"/>
              </p:ext>
            </p:extLst>
          </p:nvPr>
        </p:nvGraphicFramePr>
        <p:xfrm>
          <a:off x="387460" y="1636191"/>
          <a:ext cx="11804541" cy="5400040"/>
        </p:xfrm>
        <a:graphic>
          <a:graphicData uri="http://schemas.openxmlformats.org/drawingml/2006/table">
            <a:tbl>
              <a:tblPr firstRow="1" bandRow="1">
                <a:tableStyleId>{5C22544A-7EE6-4342-B048-85BDC9FD1C3A}</a:tableStyleId>
              </a:tblPr>
              <a:tblGrid>
                <a:gridCol w="3182000"/>
                <a:gridCol w="4179346"/>
                <a:gridCol w="4443195"/>
              </a:tblGrid>
              <a:tr h="370840">
                <a:tc>
                  <a:txBody>
                    <a:bodyPr/>
                    <a:lstStyle/>
                    <a:p>
                      <a:r>
                        <a:rPr lang="en-US" dirty="0" smtClean="0"/>
                        <a:t>RESEARCH</a:t>
                      </a:r>
                      <a:r>
                        <a:rPr lang="en-US" baseline="0" dirty="0" smtClean="0"/>
                        <a:t> </a:t>
                      </a:r>
                      <a:r>
                        <a:rPr lang="en-US" dirty="0" smtClean="0"/>
                        <a:t>TOPIC</a:t>
                      </a:r>
                      <a:endParaRPr lang="en-US" dirty="0"/>
                    </a:p>
                  </a:txBody>
                  <a:tcPr/>
                </a:tc>
                <a:tc>
                  <a:txBody>
                    <a:bodyPr/>
                    <a:lstStyle/>
                    <a:p>
                      <a:r>
                        <a:rPr lang="en-US" dirty="0" smtClean="0"/>
                        <a:t>FINDINGS</a:t>
                      </a:r>
                      <a:endParaRPr lang="en-US" dirty="0"/>
                    </a:p>
                  </a:txBody>
                  <a:tcPr/>
                </a:tc>
                <a:tc>
                  <a:txBody>
                    <a:bodyPr/>
                    <a:lstStyle/>
                    <a:p>
                      <a:r>
                        <a:rPr lang="en-US" dirty="0" smtClean="0"/>
                        <a:t>RECOMMENDATIONS AND STATUS</a:t>
                      </a:r>
                      <a:endParaRPr lang="en-US" dirty="0"/>
                    </a:p>
                  </a:txBody>
                  <a:tcPr/>
                </a:tc>
              </a:tr>
              <a:tr h="132364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Community</a:t>
                      </a:r>
                      <a:r>
                        <a:rPr lang="en-US" baseline="0" dirty="0" smtClean="0"/>
                        <a:t> Management of Forests</a:t>
                      </a:r>
                      <a:endParaRPr lang="en-US" dirty="0" smtClean="0"/>
                    </a:p>
                    <a:p>
                      <a:endParaRPr lang="en-US" dirty="0"/>
                    </a:p>
                  </a:txBody>
                  <a:tcPr/>
                </a:tc>
                <a:tc>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Loita</a:t>
                      </a:r>
                      <a:r>
                        <a:rPr lang="en-US" dirty="0" smtClean="0"/>
                        <a:t> Ethno botany Centre be established to support education, planning and research towards sustainable management of the forest.</a:t>
                      </a:r>
                    </a:p>
                    <a:p>
                      <a:endParaRPr lang="en-US" dirty="0"/>
                    </a:p>
                  </a:txBody>
                  <a:tcPr/>
                </a:tc>
              </a:tr>
              <a:tr h="370840">
                <a:tc>
                  <a:txBody>
                    <a:bodyPr/>
                    <a:lstStyle/>
                    <a:p>
                      <a:r>
                        <a:rPr lang="en-US" dirty="0" smtClean="0"/>
                        <a:t>Wildlife</a:t>
                      </a:r>
                      <a:r>
                        <a:rPr lang="en-US" baseline="0" dirty="0" smtClean="0"/>
                        <a:t> Knowledge</a:t>
                      </a:r>
                      <a:endParaRPr lang="en-US" dirty="0"/>
                    </a:p>
                  </a:txBody>
                  <a:tcPr/>
                </a:tc>
                <a:tc>
                  <a:txBody>
                    <a:bodyPr/>
                    <a:lstStyle/>
                    <a:p>
                      <a:r>
                        <a:rPr lang="en-US" dirty="0" smtClean="0"/>
                        <a:t>The studies expose the </a:t>
                      </a:r>
                      <a:r>
                        <a:rPr lang="en-US" dirty="0" err="1" smtClean="0"/>
                        <a:t>situatedness</a:t>
                      </a:r>
                      <a:r>
                        <a:rPr lang="en-US" dirty="0" smtClean="0"/>
                        <a:t>, strengths, and weaknesses of both Maasai knowledge and scientific knowledge</a:t>
                      </a:r>
                      <a:endParaRPr lang="en-US" dirty="0"/>
                    </a:p>
                  </a:txBody>
                  <a:tcPr/>
                </a:tc>
                <a:tc>
                  <a:txBody>
                    <a:bodyPr/>
                    <a:lstStyle/>
                    <a:p>
                      <a:r>
                        <a:rPr kumimoji="0" lang="en-US" sz="1700" b="0" i="0" u="none" strike="noStrike" kern="1200" cap="none" spc="0" normalizeH="0" baseline="0" noProof="0" dirty="0" smtClean="0">
                          <a:ln>
                            <a:noFill/>
                          </a:ln>
                          <a:solidFill>
                            <a:prstClr val="black">
                              <a:lumMod val="75000"/>
                              <a:lumOff val="25000"/>
                            </a:prstClr>
                          </a:solidFill>
                          <a:effectLst/>
                          <a:uLnTx/>
                          <a:uFillTx/>
                          <a:latin typeface="+mn-lt"/>
                        </a:rPr>
                        <a:t>Acceptance of both knowledge is desirable in conservation </a:t>
                      </a:r>
                      <a:endParaRPr lang="en-US" dirty="0"/>
                    </a:p>
                  </a:txBody>
                  <a:tcPr/>
                </a:tc>
              </a:tr>
              <a:tr h="370840">
                <a:tc>
                  <a:txBody>
                    <a:bodyPr/>
                    <a:lstStyle/>
                    <a:p>
                      <a:r>
                        <a:rPr lang="en-US" dirty="0" smtClean="0"/>
                        <a:t>Waste Management in</a:t>
                      </a:r>
                      <a:r>
                        <a:rPr lang="en-US" baseline="0" dirty="0" smtClean="0"/>
                        <a:t> the Mara River Basin</a:t>
                      </a:r>
                      <a:endParaRPr lang="en-US" dirty="0"/>
                    </a:p>
                  </a:txBody>
                  <a:tcPr/>
                </a:tc>
                <a:tc>
                  <a:txBody>
                    <a:bodyPr/>
                    <a:lstStyle/>
                    <a:p>
                      <a:r>
                        <a:rPr kumimoji="0" lang="en-US" sz="1800" b="0" i="0" u="none" strike="noStrike" kern="1200" cap="none" spc="0" normalizeH="0" baseline="0" noProof="0" dirty="0" smtClean="0">
                          <a:ln>
                            <a:noFill/>
                          </a:ln>
                          <a:solidFill>
                            <a:prstClr val="black">
                              <a:lumMod val="75000"/>
                              <a:lumOff val="25000"/>
                            </a:prstClr>
                          </a:solidFill>
                          <a:effectLst/>
                          <a:uLnTx/>
                          <a:uFillTx/>
                          <a:latin typeface="+mn-lt"/>
                        </a:rPr>
                        <a:t>The major culprits of waste disposal and pollution are camps and lodges.</a:t>
                      </a:r>
                      <a:endParaRPr lang="en-US" dirty="0"/>
                    </a:p>
                  </a:txBody>
                  <a:tcPr/>
                </a:tc>
                <a:tc>
                  <a:txBody>
                    <a:bodyPr/>
                    <a:lstStyle/>
                    <a:p>
                      <a:r>
                        <a:rPr lang="en-US" baseline="0" dirty="0" smtClean="0"/>
                        <a:t>Involvement of camps and lodges in waste management</a:t>
                      </a:r>
                      <a:endParaRPr lang="en-US" dirty="0"/>
                    </a:p>
                  </a:txBody>
                  <a:tcPr/>
                </a:tc>
              </a:tr>
              <a:tr h="691311">
                <a:tc>
                  <a:txBody>
                    <a:bodyPr/>
                    <a:lstStyle/>
                    <a:p>
                      <a:r>
                        <a:rPr lang="en-US" dirty="0" smtClean="0"/>
                        <a:t>Aerial Counts of Elephants</a:t>
                      </a:r>
                      <a:r>
                        <a:rPr lang="en-US" baseline="0" dirty="0" smtClean="0"/>
                        <a:t> and Buffaloes</a:t>
                      </a:r>
                      <a:endParaRPr lang="en-US" dirty="0"/>
                    </a:p>
                  </a:txBody>
                  <a:tcPr/>
                </a:tc>
                <a:tc>
                  <a:txBody>
                    <a:bodyPr/>
                    <a:lstStyle/>
                    <a:p>
                      <a:r>
                        <a:rPr lang="en-US" dirty="0" smtClean="0"/>
                        <a:t>Reduced population of Wildlife Population</a:t>
                      </a:r>
                      <a:endParaRPr lang="en-US" dirty="0"/>
                    </a:p>
                  </a:txBody>
                  <a:tcPr/>
                </a:tc>
                <a:tc>
                  <a:txBody>
                    <a:bodyPr/>
                    <a:lstStyle/>
                    <a:p>
                      <a:r>
                        <a:rPr lang="en-US" dirty="0" smtClean="0"/>
                        <a:t>Anti-poaching efforts should be intensified. Communities to be involved in management of ecosystems</a:t>
                      </a:r>
                      <a:endParaRPr lang="en-US" dirty="0"/>
                    </a:p>
                  </a:txBody>
                  <a:tcPr/>
                </a:tc>
              </a:tr>
            </a:tbl>
          </a:graphicData>
        </a:graphic>
      </p:graphicFrame>
    </p:spTree>
    <p:extLst>
      <p:ext uri="{BB962C8B-B14F-4D97-AF65-F5344CB8AC3E}">
        <p14:creationId xmlns:p14="http://schemas.microsoft.com/office/powerpoint/2010/main" val="1053320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RESEARCH FINDINGS AND RECOMMENDATIONS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3427017"/>
              </p:ext>
            </p:extLst>
          </p:nvPr>
        </p:nvGraphicFramePr>
        <p:xfrm>
          <a:off x="1022889" y="2133600"/>
          <a:ext cx="10481724" cy="5034280"/>
        </p:xfrm>
        <a:graphic>
          <a:graphicData uri="http://schemas.openxmlformats.org/drawingml/2006/table">
            <a:tbl>
              <a:tblPr firstRow="1" bandRow="1">
                <a:tableStyleId>{5C22544A-7EE6-4342-B048-85BDC9FD1C3A}</a:tableStyleId>
              </a:tblPr>
              <a:tblGrid>
                <a:gridCol w="3493908"/>
                <a:gridCol w="3493908"/>
                <a:gridCol w="3493908"/>
              </a:tblGrid>
              <a:tr h="370840">
                <a:tc>
                  <a:txBody>
                    <a:bodyPr/>
                    <a:lstStyle/>
                    <a:p>
                      <a:r>
                        <a:rPr lang="en-US" dirty="0" smtClean="0"/>
                        <a:t>TOPIC</a:t>
                      </a:r>
                      <a:endParaRPr lang="en-US" dirty="0"/>
                    </a:p>
                  </a:txBody>
                  <a:tcPr/>
                </a:tc>
                <a:tc>
                  <a:txBody>
                    <a:bodyPr/>
                    <a:lstStyle/>
                    <a:p>
                      <a:r>
                        <a:rPr lang="en-US" dirty="0" smtClean="0"/>
                        <a:t>FINDINGS</a:t>
                      </a:r>
                      <a:endParaRPr lang="en-US" dirty="0"/>
                    </a:p>
                  </a:txBody>
                  <a:tcPr/>
                </a:tc>
                <a:tc>
                  <a:txBody>
                    <a:bodyPr/>
                    <a:lstStyle/>
                    <a:p>
                      <a:r>
                        <a:rPr lang="en-US" dirty="0" smtClean="0"/>
                        <a:t>RECOMMENDATIONS AND STATUS</a:t>
                      </a:r>
                      <a:endParaRPr lang="en-US" dirty="0"/>
                    </a:p>
                  </a:txBody>
                  <a:tcPr/>
                </a:tc>
              </a:tr>
              <a:tr h="370840">
                <a:tc>
                  <a:txBody>
                    <a:bodyPr/>
                    <a:lstStyle/>
                    <a:p>
                      <a:r>
                        <a:rPr lang="en-US" dirty="0" smtClean="0"/>
                        <a:t>Threats</a:t>
                      </a:r>
                      <a:r>
                        <a:rPr lang="en-US" baseline="0" dirty="0" smtClean="0"/>
                        <a:t> on protected parks</a:t>
                      </a:r>
                      <a:endParaRPr lang="en-US" dirty="0"/>
                    </a:p>
                  </a:txBody>
                  <a:tcPr/>
                </a:tc>
                <a:tc>
                  <a:txBody>
                    <a:bodyPr/>
                    <a:lstStyle/>
                    <a:p>
                      <a:r>
                        <a:rPr lang="en-US" dirty="0" smtClean="0"/>
                        <a:t>Threats stemmed from bush meat trade; poaching for trophies; human – wildlife conflicts; human population encroachment; loss of migration corridors and dispersal areas.</a:t>
                      </a:r>
                      <a:endParaRPr lang="en-US" dirty="0"/>
                    </a:p>
                  </a:txBody>
                  <a:tcPr/>
                </a:tc>
                <a:tc>
                  <a:txBody>
                    <a:bodyPr/>
                    <a:lstStyle/>
                    <a:p>
                      <a:endParaRPr lang="en-US" dirty="0"/>
                    </a:p>
                  </a:txBody>
                  <a:tcPr/>
                </a:tc>
              </a:tr>
              <a:tr h="370840">
                <a:tc>
                  <a:txBody>
                    <a:bodyPr/>
                    <a:lstStyle/>
                    <a:p>
                      <a:r>
                        <a:rPr lang="en-US" dirty="0" smtClean="0"/>
                        <a:t>Policy</a:t>
                      </a:r>
                      <a:r>
                        <a:rPr lang="en-US" baseline="0" dirty="0" smtClean="0"/>
                        <a:t> Failures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attribute policy failures which focus on prohibition on consumptive use of wildlife, use of land within protected areas without the ability to enforce compliance.</a:t>
                      </a:r>
                    </a:p>
                    <a:p>
                      <a:endParaRPr lang="en-US" dirty="0"/>
                    </a:p>
                  </a:txBody>
                  <a:tcPr/>
                </a:tc>
                <a:tc>
                  <a:txBody>
                    <a:bodyPr/>
                    <a:lstStyle/>
                    <a:p>
                      <a:r>
                        <a:rPr lang="en-US" dirty="0" smtClean="0"/>
                        <a:t>recommend policies that are wider in scope and use a broad range of financial, economic and market instruments and integration with the economic development policy </a:t>
                      </a:r>
                      <a:endParaRPr lang="en-US" dirty="0"/>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940471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GAPS IN RESEARCH AREAS</a:t>
            </a:r>
            <a:endParaRPr lang="en-US" dirty="0"/>
          </a:p>
        </p:txBody>
      </p:sp>
      <p:sp>
        <p:nvSpPr>
          <p:cNvPr id="3" name="Content Placeholder 2"/>
          <p:cNvSpPr>
            <a:spLocks noGrp="1"/>
          </p:cNvSpPr>
          <p:nvPr>
            <p:ph idx="1"/>
          </p:nvPr>
        </p:nvSpPr>
        <p:spPr/>
        <p:txBody>
          <a:bodyPr/>
          <a:lstStyle/>
          <a:p>
            <a:r>
              <a:rPr lang="en-US" dirty="0" smtClean="0"/>
              <a:t>The management of ecosystem studies have not captured the  fusion of global approaches with community’s perceptions of management of ecosystems'  or home grown solutions .</a:t>
            </a:r>
          </a:p>
          <a:p>
            <a:r>
              <a:rPr lang="en-US" dirty="0" smtClean="0"/>
              <a:t>The interdisciplinary approach to management of ecosystems is conspicuously missing. A majority of the studies pursue a disciplinary based approach to management of the ecosystems.</a:t>
            </a:r>
          </a:p>
          <a:p>
            <a:r>
              <a:rPr lang="en-US" dirty="0" smtClean="0"/>
              <a:t>The  language and ecology </a:t>
            </a:r>
            <a:r>
              <a:rPr lang="en-US" dirty="0"/>
              <a:t>studies  have not adequately captured discourses that are ecologically destructive and those that help to promote and protect conditions that support life. This is an area that is seriously under researched yet the subtle discourses encourage ecological destruction</a:t>
            </a:r>
          </a:p>
        </p:txBody>
      </p:sp>
    </p:spTree>
    <p:extLst>
      <p:ext uri="{BB962C8B-B14F-4D97-AF65-F5344CB8AC3E}">
        <p14:creationId xmlns:p14="http://schemas.microsoft.com/office/powerpoint/2010/main" val="4076034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290813" y="2589982"/>
            <a:ext cx="9601196" cy="3318936"/>
          </a:xfrm>
        </p:spPr>
        <p:txBody>
          <a:bodyPr>
            <a:normAutofit/>
          </a:bodyPr>
          <a:lstStyle/>
          <a:p>
            <a:pPr marL="457200" indent="-457200">
              <a:buFont typeface="+mj-lt"/>
              <a:buAutoNum type="alphaLcParenR"/>
            </a:pPr>
            <a:r>
              <a:rPr lang="en-US" dirty="0" smtClean="0"/>
              <a:t>The following research areas were identified:</a:t>
            </a:r>
          </a:p>
          <a:p>
            <a:pPr>
              <a:buFont typeface="Arial" panose="020B0604020202020204" pitchFamily="34" charset="0"/>
              <a:buChar char="•"/>
            </a:pPr>
            <a:r>
              <a:rPr lang="en-US" dirty="0" smtClean="0"/>
              <a:t>Ecological management of </a:t>
            </a:r>
            <a:r>
              <a:rPr lang="en-US" dirty="0" smtClean="0"/>
              <a:t>ecosystems</a:t>
            </a:r>
          </a:p>
          <a:p>
            <a:pPr>
              <a:buFont typeface="Arial" panose="020B0604020202020204" pitchFamily="34" charset="0"/>
              <a:buChar char="•"/>
            </a:pPr>
            <a:r>
              <a:rPr lang="en-US" dirty="0" smtClean="0"/>
              <a:t>Economic analysis of ecosystems</a:t>
            </a:r>
            <a:endParaRPr lang="en-US" dirty="0" smtClean="0"/>
          </a:p>
          <a:p>
            <a:pPr>
              <a:buFont typeface="Arial" panose="020B0604020202020204" pitchFamily="34" charset="0"/>
              <a:buChar char="•"/>
            </a:pPr>
            <a:r>
              <a:rPr lang="en-US" dirty="0" smtClean="0"/>
              <a:t>Wildlife population management and knowledge</a:t>
            </a:r>
          </a:p>
          <a:p>
            <a:pPr>
              <a:buFont typeface="Arial" panose="020B0604020202020204" pitchFamily="34" charset="0"/>
              <a:buChar char="•"/>
            </a:pPr>
            <a:r>
              <a:rPr lang="en-US" dirty="0" smtClean="0"/>
              <a:t>Fauna in the ecosystems</a:t>
            </a:r>
            <a:endParaRPr lang="en-US" dirty="0" smtClean="0"/>
          </a:p>
          <a:p>
            <a:pPr>
              <a:buFont typeface="Arial" panose="020B0604020202020204" pitchFamily="34" charset="0"/>
              <a:buChar char="•"/>
            </a:pPr>
            <a:r>
              <a:rPr lang="en-US" dirty="0" smtClean="0"/>
              <a:t>Threats </a:t>
            </a:r>
            <a:r>
              <a:rPr lang="en-US" dirty="0" smtClean="0"/>
              <a:t>on the </a:t>
            </a:r>
            <a:r>
              <a:rPr lang="en-US" dirty="0" smtClean="0"/>
              <a:t>ecosystems</a:t>
            </a:r>
          </a:p>
          <a:p>
            <a:pPr>
              <a:buFont typeface="Arial" panose="020B0604020202020204" pitchFamily="34" charset="0"/>
              <a:buChar char="•"/>
            </a:pPr>
            <a:r>
              <a:rPr lang="en-US" dirty="0" smtClean="0"/>
              <a:t>Language and the ecosystems</a:t>
            </a:r>
            <a:endParaRPr lang="en-US" dirty="0" smtClean="0"/>
          </a:p>
          <a:p>
            <a:pPr>
              <a:buFont typeface="Arial" panose="020B0604020202020204" pitchFamily="34" charset="0"/>
              <a:buChar char="•"/>
            </a:pPr>
            <a:r>
              <a:rPr lang="en-US" dirty="0" smtClean="0"/>
              <a:t>Conservation policies in the ecosystems</a:t>
            </a: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2795993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analysis of recommendations and findings reveal the following:</a:t>
            </a:r>
          </a:p>
          <a:p>
            <a:pPr>
              <a:buFont typeface="Arial" panose="020B0604020202020204" pitchFamily="34" charset="0"/>
              <a:buChar char="•"/>
            </a:pPr>
            <a:r>
              <a:rPr lang="en-US" dirty="0"/>
              <a:t>The findings reveal ecological destruction of the Mau ecosystem and need for urgent measures to be taken to reverse the trend</a:t>
            </a:r>
            <a:r>
              <a:rPr lang="en-US" dirty="0" smtClean="0"/>
              <a:t>.</a:t>
            </a:r>
          </a:p>
          <a:p>
            <a:pPr>
              <a:buFont typeface="Arial" panose="020B0604020202020204" pitchFamily="34" charset="0"/>
              <a:buChar char="•"/>
            </a:pPr>
            <a:r>
              <a:rPr lang="en-US" dirty="0" smtClean="0"/>
              <a:t>The research findings are not shared with communities supposed to participate in the management of ecosystems.</a:t>
            </a:r>
          </a:p>
          <a:p>
            <a:pPr>
              <a:buFont typeface="Arial" panose="020B0604020202020204" pitchFamily="34" charset="0"/>
              <a:buChar char="•"/>
            </a:pPr>
            <a:r>
              <a:rPr lang="en-US" dirty="0" smtClean="0"/>
              <a:t>There is lack of coordinated approach to the research of Mara Ecosystems with research being undertaken by government, research institutions,Universities,NGOs but no coordination with the implementation bodies which are National and County Governments.</a:t>
            </a:r>
            <a:endParaRPr lang="en-US" dirty="0"/>
          </a:p>
          <a:p>
            <a:pPr>
              <a:buFont typeface="Arial" panose="020B0604020202020204" pitchFamily="34" charset="0"/>
              <a:buChar char="•"/>
            </a:pPr>
            <a:r>
              <a:rPr lang="en-US" dirty="0" smtClean="0"/>
              <a:t>The absence of coordination between the research institutions and implementation agencies makes it difficult to establish the implementation status  of the research recommendations.</a:t>
            </a:r>
          </a:p>
        </p:txBody>
      </p:sp>
    </p:spTree>
    <p:extLst>
      <p:ext uri="{BB962C8B-B14F-4D97-AF65-F5344CB8AC3E}">
        <p14:creationId xmlns:p14="http://schemas.microsoft.com/office/powerpoint/2010/main" val="3455657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 </a:t>
            </a:r>
            <a:r>
              <a:rPr lang="en-US" dirty="0" smtClean="0"/>
              <a:t>The gaps in the research areas reveal</a:t>
            </a:r>
          </a:p>
          <a:p>
            <a:pPr>
              <a:buFont typeface="Arial" panose="020B0604020202020204" pitchFamily="34" charset="0"/>
              <a:buChar char="•"/>
            </a:pPr>
            <a:r>
              <a:rPr lang="en-US" dirty="0" smtClean="0"/>
              <a:t>Absence  interdisciplinary approaches by scholars in the conservation of Mau Ecosystem</a:t>
            </a:r>
          </a:p>
          <a:p>
            <a:pPr>
              <a:buFont typeface="Arial" panose="020B0604020202020204" pitchFamily="34" charset="0"/>
              <a:buChar char="•"/>
            </a:pPr>
            <a:r>
              <a:rPr lang="en-US" dirty="0" smtClean="0"/>
              <a:t>Absence of home grown approaches to management of ecological systems</a:t>
            </a:r>
          </a:p>
          <a:p>
            <a:pPr>
              <a:buFont typeface="Arial" panose="020B0604020202020204" pitchFamily="34" charset="0"/>
              <a:buChar char="•"/>
            </a:pPr>
            <a:r>
              <a:rPr lang="en-US" dirty="0" smtClean="0"/>
              <a:t>Lack of emphasis on the potential of language to promote or destroy ecosystems</a:t>
            </a:r>
            <a:endParaRPr lang="en-US" dirty="0"/>
          </a:p>
        </p:txBody>
      </p:sp>
    </p:spTree>
    <p:extLst>
      <p:ext uri="{BB962C8B-B14F-4D97-AF65-F5344CB8AC3E}">
        <p14:creationId xmlns:p14="http://schemas.microsoft.com/office/powerpoint/2010/main" val="4078468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RECOMMENDATIONS</a:t>
            </a:r>
            <a:endParaRPr lang="en-US" dirty="0"/>
          </a:p>
        </p:txBody>
      </p:sp>
      <p:sp>
        <p:nvSpPr>
          <p:cNvPr id="3" name="Content Placeholder 2"/>
          <p:cNvSpPr>
            <a:spLocks noGrp="1"/>
          </p:cNvSpPr>
          <p:nvPr>
            <p:ph idx="1"/>
          </p:nvPr>
        </p:nvSpPr>
        <p:spPr/>
        <p:txBody>
          <a:bodyPr/>
          <a:lstStyle/>
          <a:p>
            <a:r>
              <a:rPr lang="en-US" dirty="0" smtClean="0"/>
              <a:t>That there is need for joint forum for all the research conducted on the Mara system for sharing of information.</a:t>
            </a:r>
          </a:p>
          <a:p>
            <a:r>
              <a:rPr lang="en-US" dirty="0" smtClean="0"/>
              <a:t>Units be established within ministries in the National and County governments to coordinate, collect and collate research undertaken by Universities and research institutions.</a:t>
            </a:r>
          </a:p>
          <a:p>
            <a:r>
              <a:rPr lang="en-US" dirty="0" smtClean="0"/>
              <a:t>The research institutions develop avenues for sharing of research information with communities involved in  ecological management.</a:t>
            </a:r>
            <a:endParaRPr lang="en-US" dirty="0"/>
          </a:p>
        </p:txBody>
      </p:sp>
    </p:spTree>
    <p:extLst>
      <p:ext uri="{BB962C8B-B14F-4D97-AF65-F5344CB8AC3E}">
        <p14:creationId xmlns:p14="http://schemas.microsoft.com/office/powerpoint/2010/main" val="657959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The Mara ecosystem is threatened by human encroachment and activities.</a:t>
            </a:r>
          </a:p>
          <a:p>
            <a:r>
              <a:rPr lang="en-US" dirty="0" smtClean="0"/>
              <a:t>Scholars have  undertaken various researches   on the Mara Ecosystems with a view to making recommendations to facilitate the restoration of the ecosystem.</a:t>
            </a:r>
          </a:p>
          <a:p>
            <a:r>
              <a:rPr lang="en-US" dirty="0" smtClean="0"/>
              <a:t>This study seeks to </a:t>
            </a:r>
            <a:r>
              <a:rPr lang="en-US" dirty="0" smtClean="0">
                <a:ea typeface="Calibri" panose="020F0502020204030204" pitchFamily="34" charset="0"/>
                <a:cs typeface="Calibri" panose="020F0502020204030204" pitchFamily="34" charset="0"/>
              </a:rPr>
              <a:t> interrogates </a:t>
            </a:r>
            <a:r>
              <a:rPr lang="en-US" dirty="0">
                <a:ea typeface="Calibri" panose="020F0502020204030204" pitchFamily="34" charset="0"/>
                <a:cs typeface="Calibri" panose="020F0502020204030204" pitchFamily="34" charset="0"/>
              </a:rPr>
              <a:t>previous researches on the restoration of the Maasai Mara Game </a:t>
            </a:r>
            <a:r>
              <a:rPr lang="en-US" dirty="0" smtClean="0">
                <a:ea typeface="Calibri" panose="020F0502020204030204" pitchFamily="34" charset="0"/>
                <a:cs typeface="Calibri" panose="020F0502020204030204" pitchFamily="34" charset="0"/>
              </a:rPr>
              <a:t>Reserve with a view to establishing the current status of research, identify gaps and propose a structured way of conducting future research on the Mara ecosystem</a:t>
            </a:r>
            <a:endParaRPr lang="en-US" dirty="0"/>
          </a:p>
        </p:txBody>
      </p:sp>
    </p:spTree>
    <p:extLst>
      <p:ext uri="{BB962C8B-B14F-4D97-AF65-F5344CB8AC3E}">
        <p14:creationId xmlns:p14="http://schemas.microsoft.com/office/powerpoint/2010/main" val="1657551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The study used desk top research</a:t>
            </a:r>
          </a:p>
          <a:p>
            <a:pPr>
              <a:buFont typeface="Wingdings" panose="05000000000000000000" pitchFamily="2" charset="2"/>
              <a:buChar char="§"/>
            </a:pPr>
            <a:r>
              <a:rPr lang="en-US" dirty="0" smtClean="0"/>
              <a:t>50 previous researches on the Mara were collected through Google searches. </a:t>
            </a:r>
          </a:p>
          <a:p>
            <a:pPr>
              <a:buFont typeface="Wingdings" panose="05000000000000000000" pitchFamily="2" charset="2"/>
              <a:buChar char="§"/>
            </a:pPr>
            <a:r>
              <a:rPr lang="en-US" dirty="0" smtClean="0"/>
              <a:t>The </a:t>
            </a:r>
            <a:r>
              <a:rPr lang="en-US" dirty="0"/>
              <a:t>study </a:t>
            </a:r>
            <a:r>
              <a:rPr lang="en-US" dirty="0" smtClean="0"/>
              <a:t>adopted </a:t>
            </a:r>
            <a:r>
              <a:rPr lang="en-US" dirty="0"/>
              <a:t>a content analysis method with a view of classifying the researches into </a:t>
            </a:r>
            <a:r>
              <a:rPr lang="en-US" dirty="0" smtClean="0"/>
              <a:t>the following:</a:t>
            </a:r>
          </a:p>
          <a:p>
            <a:pPr>
              <a:buFont typeface="+mj-lt"/>
              <a:buAutoNum type="alphaLcParenR"/>
            </a:pPr>
            <a:r>
              <a:rPr lang="en-US" dirty="0" smtClean="0"/>
              <a:t> Research themes</a:t>
            </a:r>
          </a:p>
          <a:p>
            <a:pPr>
              <a:buFont typeface="+mj-lt"/>
              <a:buAutoNum type="alphaLcParenR"/>
            </a:pPr>
            <a:r>
              <a:rPr lang="en-US" dirty="0" smtClean="0"/>
              <a:t>Research findings and Recommendations</a:t>
            </a:r>
          </a:p>
          <a:p>
            <a:pPr>
              <a:buFont typeface="+mj-lt"/>
              <a:buAutoNum type="alphaLcParenR"/>
            </a:pPr>
            <a:r>
              <a:rPr lang="en-US" dirty="0" smtClean="0"/>
              <a:t>Recommendations status and gaps</a:t>
            </a:r>
            <a:endParaRPr lang="en-US" dirty="0"/>
          </a:p>
        </p:txBody>
      </p:sp>
    </p:spTree>
    <p:extLst>
      <p:ext uri="{BB962C8B-B14F-4D97-AF65-F5344CB8AC3E}">
        <p14:creationId xmlns:p14="http://schemas.microsoft.com/office/powerpoint/2010/main" val="3814665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t>
            </a:r>
            <a:r>
              <a:rPr lang="en-US" dirty="0" smtClean="0"/>
              <a:t>THEMES- </a:t>
            </a:r>
            <a:r>
              <a:rPr lang="en-US" dirty="0" smtClean="0"/>
              <a:t>ECOLOGICAL MANAGEMENT OF ECOSYSTEMS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53439410"/>
              </p:ext>
            </p:extLst>
          </p:nvPr>
        </p:nvGraphicFramePr>
        <p:xfrm>
          <a:off x="1534333" y="2133600"/>
          <a:ext cx="10657668" cy="4302559"/>
        </p:xfrm>
        <a:graphic>
          <a:graphicData uri="http://schemas.openxmlformats.org/drawingml/2006/table">
            <a:tbl>
              <a:tblPr firstRow="1" bandRow="1">
                <a:tableStyleId>{5C22544A-7EE6-4342-B048-85BDC9FD1C3A}</a:tableStyleId>
              </a:tblPr>
              <a:tblGrid>
                <a:gridCol w="2975674"/>
                <a:gridCol w="4129438"/>
                <a:gridCol w="3552556"/>
              </a:tblGrid>
              <a:tr h="536153">
                <a:tc>
                  <a:txBody>
                    <a:bodyPr/>
                    <a:lstStyle/>
                    <a:p>
                      <a:r>
                        <a:rPr lang="en-US" dirty="0" smtClean="0"/>
                        <a:t>THEMES</a:t>
                      </a:r>
                      <a:endParaRPr lang="en-US" dirty="0"/>
                    </a:p>
                  </a:txBody>
                  <a:tcPr/>
                </a:tc>
                <a:tc>
                  <a:txBody>
                    <a:bodyPr/>
                    <a:lstStyle/>
                    <a:p>
                      <a:r>
                        <a:rPr lang="en-US" dirty="0" smtClean="0"/>
                        <a:t>SUB THEME</a:t>
                      </a:r>
                      <a:endParaRPr lang="en-US" dirty="0"/>
                    </a:p>
                  </a:txBody>
                  <a:tcPr/>
                </a:tc>
                <a:tc>
                  <a:txBody>
                    <a:bodyPr/>
                    <a:lstStyle/>
                    <a:p>
                      <a:r>
                        <a:rPr lang="en-US" dirty="0" smtClean="0"/>
                        <a:t>SPECIFIC AREA OF STUDY</a:t>
                      </a:r>
                      <a:endParaRPr lang="en-US" dirty="0"/>
                    </a:p>
                  </a:txBody>
                  <a:tcPr/>
                </a:tc>
              </a:tr>
              <a:tr h="831643">
                <a:tc>
                  <a:txBody>
                    <a:bodyPr/>
                    <a:lstStyle/>
                    <a:p>
                      <a:r>
                        <a:rPr lang="en-US" dirty="0" smtClean="0"/>
                        <a:t>Ecological</a:t>
                      </a:r>
                      <a:r>
                        <a:rPr lang="en-US" baseline="0" dirty="0" smtClean="0"/>
                        <a:t> Management of ecosystems</a:t>
                      </a:r>
                      <a:endParaRPr lang="en-US" dirty="0"/>
                    </a:p>
                  </a:txBody>
                  <a:tcPr/>
                </a:tc>
                <a:tc>
                  <a:txBody>
                    <a:bodyPr/>
                    <a:lstStyle/>
                    <a:p>
                      <a:r>
                        <a:rPr lang="en-US" dirty="0" smtClean="0"/>
                        <a:t>Community</a:t>
                      </a:r>
                      <a:r>
                        <a:rPr lang="en-US" baseline="0" dirty="0" smtClean="0"/>
                        <a:t> Management of Forests</a:t>
                      </a:r>
                      <a:endParaRPr lang="en-US" dirty="0"/>
                    </a:p>
                  </a:txBody>
                  <a:tcPr/>
                </a:tc>
                <a:tc>
                  <a:txBody>
                    <a:bodyPr/>
                    <a:lstStyle/>
                    <a:p>
                      <a:r>
                        <a:rPr lang="en-US" dirty="0" smtClean="0"/>
                        <a:t>Rationale </a:t>
                      </a:r>
                      <a:r>
                        <a:rPr lang="en-US" dirty="0" smtClean="0"/>
                        <a:t>for establishment of </a:t>
                      </a:r>
                      <a:r>
                        <a:rPr lang="en-US" dirty="0" err="1" smtClean="0"/>
                        <a:t>Loita</a:t>
                      </a:r>
                      <a:r>
                        <a:rPr lang="en-US" dirty="0" smtClean="0"/>
                        <a:t> </a:t>
                      </a:r>
                      <a:r>
                        <a:rPr lang="en-US" dirty="0" err="1" smtClean="0"/>
                        <a:t>EthnoBotany</a:t>
                      </a:r>
                      <a:r>
                        <a:rPr lang="en-US" dirty="0" smtClean="0"/>
                        <a:t> </a:t>
                      </a:r>
                      <a:r>
                        <a:rPr lang="en-US" dirty="0" smtClean="0"/>
                        <a:t>Centre</a:t>
                      </a:r>
                      <a:endParaRPr lang="en-US" dirty="0"/>
                    </a:p>
                  </a:txBody>
                  <a:tcPr/>
                </a:tc>
              </a:tr>
              <a:tr h="831643">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Water Management of Ecosystems</a:t>
                      </a:r>
                    </a:p>
                    <a:p>
                      <a:endParaRPr lang="en-US" dirty="0"/>
                    </a:p>
                  </a:txBody>
                  <a:tcPr/>
                </a:tc>
                <a:tc>
                  <a:txBody>
                    <a:bodyPr/>
                    <a:lstStyle/>
                    <a:p>
                      <a:r>
                        <a:rPr lang="en-US" dirty="0" smtClean="0"/>
                        <a:t>Waste</a:t>
                      </a:r>
                      <a:r>
                        <a:rPr lang="en-US" baseline="0" dirty="0" smtClean="0"/>
                        <a:t> Management of the Mara River Basin</a:t>
                      </a:r>
                      <a:endParaRPr lang="en-US" dirty="0"/>
                    </a:p>
                  </a:txBody>
                  <a:tcPr/>
                </a:tc>
              </a:tr>
              <a:tr h="582150">
                <a:tc>
                  <a:txBody>
                    <a:bodyPr/>
                    <a:lstStyle/>
                    <a:p>
                      <a:endParaRPr lang="en-US" dirty="0"/>
                    </a:p>
                  </a:txBody>
                  <a:tcPr/>
                </a:tc>
                <a:tc>
                  <a:txBody>
                    <a:bodyPr/>
                    <a:lstStyle/>
                    <a:p>
                      <a:endParaRPr lang="en-US" dirty="0"/>
                    </a:p>
                  </a:txBody>
                  <a:tcPr/>
                </a:tc>
                <a:tc>
                  <a:txBody>
                    <a:bodyPr/>
                    <a:lstStyle/>
                    <a:p>
                      <a:r>
                        <a:rPr lang="en-US" dirty="0" smtClean="0"/>
                        <a:t>Assessing Reserve Flows of the Mara River</a:t>
                      </a:r>
                      <a:endParaRPr lang="en-US" dirty="0"/>
                    </a:p>
                  </a:txBody>
                  <a:tcPr/>
                </a:tc>
              </a:tr>
              <a:tr h="1330628">
                <a:tc>
                  <a:txBody>
                    <a:bodyPr/>
                    <a:lstStyle/>
                    <a:p>
                      <a:endParaRPr lang="en-US" dirty="0"/>
                    </a:p>
                  </a:txBody>
                  <a:tcPr/>
                </a:tc>
                <a:tc>
                  <a:txBody>
                    <a:bodyPr/>
                    <a:lstStyle/>
                    <a:p>
                      <a:r>
                        <a:rPr lang="en-US" dirty="0" smtClean="0"/>
                        <a:t>Management</a:t>
                      </a:r>
                      <a:r>
                        <a:rPr lang="en-US" baseline="0" dirty="0" smtClean="0"/>
                        <a:t> through Technology: Remote Sensing</a:t>
                      </a:r>
                      <a:endParaRPr lang="en-US" dirty="0"/>
                    </a:p>
                  </a:txBody>
                  <a:tcPr/>
                </a:tc>
                <a:tc>
                  <a:txBody>
                    <a:bodyPr/>
                    <a:lstStyle/>
                    <a:p>
                      <a:r>
                        <a:rPr lang="en-US" dirty="0" smtClean="0"/>
                        <a:t>Analysis of long-term land use/cover changes and wildlife population dynamics using remote sensing techniques</a:t>
                      </a:r>
                      <a:endParaRPr lang="en-US" dirty="0"/>
                    </a:p>
                  </a:txBody>
                  <a:tcPr/>
                </a:tc>
              </a:tr>
            </a:tbl>
          </a:graphicData>
        </a:graphic>
      </p:graphicFrame>
    </p:spTree>
    <p:extLst>
      <p:ext uri="{BB962C8B-B14F-4D97-AF65-F5344CB8AC3E}">
        <p14:creationId xmlns:p14="http://schemas.microsoft.com/office/powerpoint/2010/main" val="1792259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76656"/>
          </a:xfrm>
        </p:spPr>
        <p:txBody>
          <a:bodyPr/>
          <a:lstStyle/>
          <a:p>
            <a:r>
              <a:rPr lang="en-US" dirty="0" smtClean="0"/>
              <a:t>ECONOMIC ANALYSIS OF ECOSYSTEMS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5289875"/>
              </p:ext>
            </p:extLst>
          </p:nvPr>
        </p:nvGraphicFramePr>
        <p:xfrm>
          <a:off x="1378039" y="1300766"/>
          <a:ext cx="10646534" cy="5429354"/>
        </p:xfrm>
        <a:graphic>
          <a:graphicData uri="http://schemas.openxmlformats.org/drawingml/2006/table">
            <a:tbl>
              <a:tblPr firstRow="1" bandRow="1">
                <a:tableStyleId>{5C22544A-7EE6-4342-B048-85BDC9FD1C3A}</a:tableStyleId>
              </a:tblPr>
              <a:tblGrid>
                <a:gridCol w="2783041"/>
                <a:gridCol w="3682153"/>
                <a:gridCol w="4181340"/>
              </a:tblGrid>
              <a:tr h="391322">
                <a:tc>
                  <a:txBody>
                    <a:bodyPr/>
                    <a:lstStyle/>
                    <a:p>
                      <a:r>
                        <a:rPr lang="en-US" dirty="0" smtClean="0"/>
                        <a:t>THEMES</a:t>
                      </a:r>
                      <a:endParaRPr lang="en-US" dirty="0"/>
                    </a:p>
                  </a:txBody>
                  <a:tcPr/>
                </a:tc>
                <a:tc>
                  <a:txBody>
                    <a:bodyPr/>
                    <a:lstStyle/>
                    <a:p>
                      <a:r>
                        <a:rPr lang="en-US" dirty="0" smtClean="0"/>
                        <a:t>SUB</a:t>
                      </a:r>
                      <a:r>
                        <a:rPr lang="en-US" baseline="0" dirty="0" smtClean="0"/>
                        <a:t> THEMES</a:t>
                      </a:r>
                      <a:endParaRPr lang="en-US" dirty="0"/>
                    </a:p>
                  </a:txBody>
                  <a:tcPr/>
                </a:tc>
                <a:tc>
                  <a:txBody>
                    <a:bodyPr/>
                    <a:lstStyle/>
                    <a:p>
                      <a:r>
                        <a:rPr lang="en-US" dirty="0" smtClean="0"/>
                        <a:t>SPECIFIC AREA</a:t>
                      </a:r>
                      <a:endParaRPr lang="en-US" dirty="0"/>
                    </a:p>
                  </a:txBody>
                  <a:tcPr/>
                </a:tc>
              </a:tr>
              <a:tr h="978304">
                <a:tc>
                  <a:txBody>
                    <a:bodyPr/>
                    <a:lstStyle/>
                    <a:p>
                      <a:r>
                        <a:rPr lang="en-US" dirty="0" smtClean="0"/>
                        <a:t>Economic</a:t>
                      </a:r>
                      <a:r>
                        <a:rPr lang="en-US" baseline="0" dirty="0" smtClean="0"/>
                        <a:t> Analysis of Ecosystems</a:t>
                      </a:r>
                      <a:endParaRPr lang="en-US" dirty="0"/>
                    </a:p>
                  </a:txBody>
                  <a:tcPr/>
                </a:tc>
                <a:tc>
                  <a:txBody>
                    <a:bodyPr/>
                    <a:lstStyle/>
                    <a:p>
                      <a:r>
                        <a:rPr lang="en-US" dirty="0" smtClean="0"/>
                        <a:t>Property</a:t>
                      </a:r>
                      <a:r>
                        <a:rPr lang="en-US" baseline="0" dirty="0" smtClean="0"/>
                        <a:t> Rights in Relation to Wildlife</a:t>
                      </a:r>
                      <a:endParaRPr lang="en-US" dirty="0"/>
                    </a:p>
                  </a:txBody>
                  <a:tcPr/>
                </a:tc>
                <a:tc>
                  <a:txBody>
                    <a:bodyPr/>
                    <a:lstStyle/>
                    <a:p>
                      <a:r>
                        <a:rPr lang="en-US" dirty="0" smtClean="0"/>
                        <a:t>Economic</a:t>
                      </a:r>
                      <a:r>
                        <a:rPr lang="en-US" baseline="0" dirty="0" smtClean="0"/>
                        <a:t> analysis of wildlife conservation options in Kenya (1996)</a:t>
                      </a:r>
                      <a:endParaRPr lang="en-US" dirty="0"/>
                    </a:p>
                  </a:txBody>
                  <a:tcPr/>
                </a:tc>
              </a:tr>
              <a:tr h="978304">
                <a:tc>
                  <a:txBody>
                    <a:bodyPr/>
                    <a:lstStyle/>
                    <a:p>
                      <a:endParaRPr lang="en-US"/>
                    </a:p>
                  </a:txBody>
                  <a:tcPr/>
                </a:tc>
                <a:tc>
                  <a:txBody>
                    <a:bodyPr/>
                    <a:lstStyle/>
                    <a:p>
                      <a:r>
                        <a:rPr lang="en-US" dirty="0" smtClean="0"/>
                        <a:t>Cost</a:t>
                      </a:r>
                      <a:r>
                        <a:rPr lang="en-US" baseline="0" dirty="0" smtClean="0"/>
                        <a:t> Benefit Analysis of Tourism</a:t>
                      </a:r>
                      <a:endParaRPr lang="en-US" dirty="0"/>
                    </a:p>
                  </a:txBody>
                  <a:tcPr/>
                </a:tc>
                <a:tc>
                  <a:txBody>
                    <a:bodyPr/>
                    <a:lstStyle/>
                    <a:p>
                      <a:r>
                        <a:rPr kumimoji="0" lang="en-US" sz="1800" b="0" i="0" u="none" strike="noStrike" kern="1200" cap="none" spc="0" normalizeH="0" baseline="0" noProof="0" dirty="0" smtClean="0">
                          <a:ln>
                            <a:noFill/>
                          </a:ln>
                          <a:solidFill>
                            <a:prstClr val="black">
                              <a:lumMod val="75000"/>
                              <a:lumOff val="25000"/>
                            </a:prstClr>
                          </a:solidFill>
                          <a:effectLst/>
                          <a:uLnTx/>
                          <a:uFillTx/>
                          <a:latin typeface="+mn-lt"/>
                        </a:rPr>
                        <a:t>Negative impacts of tourism activity especially off road driving  (2014)</a:t>
                      </a:r>
                      <a:endParaRPr lang="en-US" dirty="0"/>
                    </a:p>
                  </a:txBody>
                  <a:tcPr/>
                </a:tc>
              </a:tr>
              <a:tr h="978304">
                <a:tc>
                  <a:txBody>
                    <a:bodyPr/>
                    <a:lstStyle/>
                    <a:p>
                      <a:endParaRPr lang="en-US"/>
                    </a:p>
                  </a:txBody>
                  <a:tcPr/>
                </a:tc>
                <a:tc>
                  <a:txBody>
                    <a:bodyPr/>
                    <a:lstStyle/>
                    <a:p>
                      <a:r>
                        <a:rPr lang="en-US" dirty="0" smtClean="0"/>
                        <a:t>Economic benefits of wildlife to communities in Africa</a:t>
                      </a:r>
                      <a:endParaRPr lang="en-US" dirty="0"/>
                    </a:p>
                  </a:txBody>
                  <a:tcPr/>
                </a:tc>
                <a:tc>
                  <a:txBody>
                    <a:bodyPr/>
                    <a:lstStyle/>
                    <a:p>
                      <a:r>
                        <a:rPr lang="en-US" dirty="0" smtClean="0"/>
                        <a:t>Why wildlife has not benefitted</a:t>
                      </a:r>
                      <a:r>
                        <a:rPr lang="en-US" baseline="0" dirty="0" smtClean="0"/>
                        <a:t> communities in Africa</a:t>
                      </a:r>
                      <a:endParaRPr lang="en-US" dirty="0"/>
                    </a:p>
                  </a:txBody>
                  <a:tcPr/>
                </a:tc>
              </a:tr>
              <a:tr h="691973">
                <a:tc>
                  <a:txBody>
                    <a:bodyPr/>
                    <a:lstStyle/>
                    <a:p>
                      <a:endParaRPr lang="en-US"/>
                    </a:p>
                  </a:txBody>
                  <a:tcPr/>
                </a:tc>
                <a:tc>
                  <a:txBody>
                    <a:bodyPr/>
                    <a:lstStyle/>
                    <a:p>
                      <a:r>
                        <a:rPr lang="en-US" dirty="0" smtClean="0"/>
                        <a:t>Economic impacts of climate change to ecosystems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Review of economic impacts of climate change in relation to Mau  ecosystems.</a:t>
                      </a:r>
                      <a:endParaRPr lang="en-US" dirty="0"/>
                    </a:p>
                  </a:txBody>
                  <a:tcPr/>
                </a:tc>
              </a:tr>
              <a:tr h="999889">
                <a:tc>
                  <a:txBody>
                    <a:bodyPr/>
                    <a:lstStyle/>
                    <a:p>
                      <a:endParaRPr lang="en-US"/>
                    </a:p>
                  </a:txBody>
                  <a:tcPr/>
                </a:tc>
                <a:tc>
                  <a:txBody>
                    <a:bodyPr/>
                    <a:lstStyle/>
                    <a:p>
                      <a:r>
                        <a:rPr lang="en-US" dirty="0" smtClean="0"/>
                        <a:t>Community Rights in the Ecosystems</a:t>
                      </a:r>
                      <a:endParaRPr lang="en-US" dirty="0"/>
                    </a:p>
                  </a:txBody>
                  <a:tcPr/>
                </a:tc>
                <a:tc>
                  <a:txBody>
                    <a:bodyPr/>
                    <a:lstStyle/>
                    <a:p>
                      <a:r>
                        <a:rPr kumimoji="0" lang="en-US" sz="1800" b="0" i="0" u="none" strike="noStrike" kern="1200" cap="none" spc="0" normalizeH="0" baseline="0" noProof="0" dirty="0" smtClean="0">
                          <a:ln>
                            <a:noFill/>
                          </a:ln>
                          <a:solidFill>
                            <a:prstClr val="black">
                              <a:lumMod val="75000"/>
                              <a:lumOff val="25000"/>
                            </a:prstClr>
                          </a:solidFill>
                          <a:effectLst/>
                          <a:uLnTx/>
                          <a:uFillTx/>
                          <a:latin typeface="+mn-lt"/>
                        </a:rPr>
                        <a:t>Rights of the communities to benefit from the developmental potential of their land through loss of biodiversity</a:t>
                      </a:r>
                      <a:endParaRPr lang="en-US" dirty="0"/>
                    </a:p>
                  </a:txBody>
                  <a:tcPr/>
                </a:tc>
              </a:tr>
            </a:tbl>
          </a:graphicData>
        </a:graphic>
      </p:graphicFrame>
    </p:spTree>
    <p:extLst>
      <p:ext uri="{BB962C8B-B14F-4D97-AF65-F5344CB8AC3E}">
        <p14:creationId xmlns:p14="http://schemas.microsoft.com/office/powerpoint/2010/main" val="1296904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893" y="624110"/>
            <a:ext cx="9762186" cy="1161761"/>
          </a:xfrm>
        </p:spPr>
        <p:txBody>
          <a:bodyPr>
            <a:normAutofit fontScale="90000"/>
          </a:bodyPr>
          <a:lstStyle/>
          <a:p>
            <a:r>
              <a:rPr lang="en-US" dirty="0" smtClean="0"/>
              <a:t>WILDLIFE POPULATION MANAGEMENT AND KNOWLEDGE</a:t>
            </a:r>
            <a:endParaRPr lang="en-US" dirty="0"/>
          </a:p>
        </p:txBody>
      </p:sp>
      <p:sp>
        <p:nvSpPr>
          <p:cNvPr id="3" name="Content Placeholder 2"/>
          <p:cNvSpPr>
            <a:spLocks noGrp="1"/>
          </p:cNvSpPr>
          <p:nvPr>
            <p:ph idx="1"/>
          </p:nvPr>
        </p:nvSpPr>
        <p:spPr>
          <a:xfrm>
            <a:off x="2318755" y="1785871"/>
            <a:ext cx="8915400" cy="3777622"/>
          </a:xfrm>
        </p:spPr>
        <p:txBody>
          <a:bodyPr/>
          <a:lstStyle/>
          <a:p>
            <a:pPr marL="0" lvl="0" indent="0">
              <a:spcBef>
                <a:spcPts val="0"/>
              </a:spcBef>
              <a:buClrTx/>
              <a:buNone/>
            </a:pPr>
            <a:endParaRPr lang="en-US" b="1" dirty="0">
              <a:solidFill>
                <a:prstClr val="white"/>
              </a:solidFill>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13956730"/>
              </p:ext>
            </p:extLst>
          </p:nvPr>
        </p:nvGraphicFramePr>
        <p:xfrm>
          <a:off x="1777287" y="2075125"/>
          <a:ext cx="10414713" cy="4922520"/>
        </p:xfrm>
        <a:graphic>
          <a:graphicData uri="http://schemas.openxmlformats.org/drawingml/2006/table">
            <a:tbl>
              <a:tblPr firstRow="1" bandRow="1">
                <a:tableStyleId>{5C22544A-7EE6-4342-B048-85BDC9FD1C3A}</a:tableStyleId>
              </a:tblPr>
              <a:tblGrid>
                <a:gridCol w="2434105"/>
                <a:gridCol w="3490174"/>
                <a:gridCol w="4490434"/>
              </a:tblGrid>
              <a:tr h="0">
                <a:tc>
                  <a:txBody>
                    <a:bodyPr/>
                    <a:lstStyle/>
                    <a:p>
                      <a:r>
                        <a:rPr lang="en-US" dirty="0" smtClean="0"/>
                        <a:t>THEME</a:t>
                      </a:r>
                      <a:endParaRPr lang="en-US" dirty="0"/>
                    </a:p>
                  </a:txBody>
                  <a:tcPr/>
                </a:tc>
                <a:tc>
                  <a:txBody>
                    <a:bodyPr/>
                    <a:lstStyle/>
                    <a:p>
                      <a:r>
                        <a:rPr lang="en-US" dirty="0" smtClean="0"/>
                        <a:t>SUBTHEME</a:t>
                      </a:r>
                      <a:endParaRPr lang="en-US" dirty="0"/>
                    </a:p>
                  </a:txBody>
                  <a:tcPr/>
                </a:tc>
                <a:tc>
                  <a:txBody>
                    <a:bodyPr/>
                    <a:lstStyle/>
                    <a:p>
                      <a:r>
                        <a:rPr lang="en-US" dirty="0" smtClean="0"/>
                        <a:t>SPECIFIC TOPIC</a:t>
                      </a:r>
                      <a:endParaRPr lang="en-US" dirty="0"/>
                    </a:p>
                  </a:txBody>
                  <a:tcPr/>
                </a:tc>
              </a:tr>
              <a:tr h="0">
                <a:tc>
                  <a:txBody>
                    <a:bodyPr/>
                    <a:lstStyle/>
                    <a:p>
                      <a:r>
                        <a:rPr lang="en-US" dirty="0" smtClean="0"/>
                        <a:t>Wildlife Population Management and</a:t>
                      </a:r>
                      <a:r>
                        <a:rPr lang="en-US" baseline="0" dirty="0" smtClean="0"/>
                        <a:t> Knowledge</a:t>
                      </a:r>
                      <a:endParaRPr lang="en-US" dirty="0"/>
                    </a:p>
                  </a:txBody>
                  <a:tcPr/>
                </a:tc>
                <a:tc>
                  <a:txBody>
                    <a:bodyPr/>
                    <a:lstStyle/>
                    <a:p>
                      <a:r>
                        <a:rPr lang="en-US" dirty="0" smtClean="0"/>
                        <a:t>Elephants</a:t>
                      </a:r>
                      <a:r>
                        <a:rPr lang="en-US" baseline="0" dirty="0" smtClean="0"/>
                        <a:t> and Buffaloes</a:t>
                      </a:r>
                      <a:endParaRPr lang="en-US" dirty="0"/>
                    </a:p>
                  </a:txBody>
                  <a:tcPr/>
                </a:tc>
                <a:tc>
                  <a:txBody>
                    <a:bodyPr/>
                    <a:lstStyle/>
                    <a:p>
                      <a:r>
                        <a:rPr lang="en-US" dirty="0" smtClean="0"/>
                        <a:t>Aerial total counts of elephants and buffaloes in the </a:t>
                      </a:r>
                      <a:r>
                        <a:rPr lang="en-US" dirty="0" err="1" smtClean="0"/>
                        <a:t>Serangeti</a:t>
                      </a:r>
                      <a:r>
                        <a:rPr lang="en-US" dirty="0" smtClean="0"/>
                        <a:t>-Mara ecosystems  (2010)</a:t>
                      </a:r>
                      <a:endParaRPr lang="en-US" dirty="0"/>
                    </a:p>
                  </a:txBody>
                  <a:tcPr/>
                </a:tc>
              </a:tr>
              <a:tr h="0">
                <a:tc>
                  <a:txBody>
                    <a:bodyPr/>
                    <a:lstStyle/>
                    <a:p>
                      <a:endParaRPr lang="en-US"/>
                    </a:p>
                  </a:txBody>
                  <a:tcPr/>
                </a:tc>
                <a:tc>
                  <a:txBody>
                    <a:bodyPr/>
                    <a:lstStyle/>
                    <a:p>
                      <a:r>
                        <a:rPr lang="en-US" dirty="0" smtClean="0"/>
                        <a:t>Black </a:t>
                      </a:r>
                      <a:r>
                        <a:rPr lang="en-US" dirty="0" err="1" smtClean="0"/>
                        <a:t>Rhinocreous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Stautus</a:t>
                      </a:r>
                      <a:r>
                        <a:rPr lang="en-US" dirty="0" smtClean="0"/>
                        <a:t> of the black rhinoceros in the </a:t>
                      </a:r>
                      <a:r>
                        <a:rPr lang="en-US" dirty="0" err="1" smtClean="0"/>
                        <a:t>Masai</a:t>
                      </a:r>
                      <a:r>
                        <a:rPr lang="en-US" dirty="0" smtClean="0"/>
                        <a:t> Mara National reserve, Kenya.</a:t>
                      </a:r>
                    </a:p>
                    <a:p>
                      <a:endParaRPr lang="en-US" dirty="0"/>
                    </a:p>
                  </a:txBody>
                  <a:tcPr/>
                </a:tc>
              </a:tr>
              <a:tr h="0">
                <a:tc>
                  <a:txBody>
                    <a:bodyPr/>
                    <a:lstStyle/>
                    <a:p>
                      <a:endParaRPr lang="en-US"/>
                    </a:p>
                  </a:txBody>
                  <a:tcPr/>
                </a:tc>
                <a:tc>
                  <a:txBody>
                    <a:bodyPr/>
                    <a:lstStyle/>
                    <a:p>
                      <a:r>
                        <a:rPr lang="en-US" dirty="0" smtClean="0"/>
                        <a:t>Cheetah</a:t>
                      </a:r>
                      <a:endParaRPr lang="en-US" dirty="0"/>
                    </a:p>
                  </a:txBody>
                  <a:tcPr/>
                </a:tc>
                <a:tc>
                  <a:txBody>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1700" b="0" i="0" u="none" strike="noStrike" kern="1200" cap="none" spc="0" normalizeH="0" baseline="0" noProof="0" dirty="0" err="1" smtClean="0">
                          <a:ln>
                            <a:noFill/>
                          </a:ln>
                          <a:solidFill>
                            <a:prstClr val="black">
                              <a:lumMod val="75000"/>
                              <a:lumOff val="25000"/>
                            </a:prstClr>
                          </a:solidFill>
                          <a:effectLst/>
                          <a:uLnTx/>
                          <a:uFillTx/>
                          <a:latin typeface="+mn-lt"/>
                        </a:rPr>
                        <a:t>Conseration</a:t>
                      </a:r>
                      <a:r>
                        <a:rPr kumimoji="0" lang="en-US" sz="1700" b="0" i="0" u="none" strike="noStrike" kern="1200" cap="none" spc="0" normalizeH="0" baseline="0" noProof="0" dirty="0" smtClean="0">
                          <a:ln>
                            <a:noFill/>
                          </a:ln>
                          <a:solidFill>
                            <a:prstClr val="black">
                              <a:lumMod val="75000"/>
                              <a:lumOff val="25000"/>
                            </a:prstClr>
                          </a:solidFill>
                          <a:effectLst/>
                          <a:uLnTx/>
                          <a:uFillTx/>
                          <a:latin typeface="+mn-lt"/>
                        </a:rPr>
                        <a:t> efforts for  the Cheetah</a:t>
                      </a:r>
                    </a:p>
                    <a:p>
                      <a:endParaRPr lang="en-US" dirty="0"/>
                    </a:p>
                  </a:txBody>
                  <a:tcPr/>
                </a:tc>
              </a:tr>
              <a:tr h="0">
                <a:tc>
                  <a:txBody>
                    <a:bodyPr/>
                    <a:lstStyle/>
                    <a:p>
                      <a:endParaRPr lang="en-US" dirty="0"/>
                    </a:p>
                  </a:txBody>
                  <a:tcPr/>
                </a:tc>
                <a:tc>
                  <a:txBody>
                    <a:bodyPr/>
                    <a:lstStyle/>
                    <a:p>
                      <a:r>
                        <a:rPr lang="en-US" dirty="0" smtClean="0"/>
                        <a:t> Contrasting</a:t>
                      </a:r>
                      <a:r>
                        <a:rPr lang="en-US" baseline="0" dirty="0" smtClean="0"/>
                        <a:t> </a:t>
                      </a:r>
                      <a:r>
                        <a:rPr lang="en-US" dirty="0" smtClean="0"/>
                        <a:t>Density and Demography of Animals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13 wild and three domestic large herbivores between the </a:t>
                      </a:r>
                      <a:r>
                        <a:rPr lang="en-US" dirty="0" err="1" smtClean="0"/>
                        <a:t>Masai</a:t>
                      </a:r>
                      <a:r>
                        <a:rPr lang="en-US" dirty="0" smtClean="0"/>
                        <a:t> Mara National Reserve and the adjoining pastoral ranches </a:t>
                      </a:r>
                    </a:p>
                    <a:p>
                      <a:endParaRPr lang="en-US" dirty="0"/>
                    </a:p>
                  </a:txBody>
                  <a:tcPr/>
                </a:tc>
              </a:tr>
              <a:tr h="0">
                <a:tc>
                  <a:txBody>
                    <a:bodyPr/>
                    <a:lstStyle/>
                    <a:p>
                      <a:endParaRPr lang="en-US"/>
                    </a:p>
                  </a:txBody>
                  <a:tcPr/>
                </a:tc>
                <a:tc>
                  <a:txBody>
                    <a:bodyPr/>
                    <a:lstStyle/>
                    <a:p>
                      <a:r>
                        <a:rPr lang="en-US" dirty="0" smtClean="0"/>
                        <a:t>Knowledge</a:t>
                      </a:r>
                      <a:r>
                        <a:rPr lang="en-US" baseline="0" dirty="0" smtClean="0"/>
                        <a:t> of </a:t>
                      </a:r>
                      <a:r>
                        <a:rPr lang="en-US" baseline="0" dirty="0" err="1" smtClean="0"/>
                        <a:t>Wildebeestes</a:t>
                      </a:r>
                      <a:endParaRPr lang="en-US" dirty="0"/>
                    </a:p>
                  </a:txBody>
                  <a:tcPr/>
                </a:tc>
                <a:tc>
                  <a:txBody>
                    <a:bodyPr/>
                    <a:lstStyle/>
                    <a:p>
                      <a:r>
                        <a:rPr lang="en-US" dirty="0" smtClean="0"/>
                        <a:t>Maasai knowledge articulations on the knowledge of wildebeest (2005)</a:t>
                      </a:r>
                      <a:endParaRPr lang="en-US" dirty="0"/>
                    </a:p>
                  </a:txBody>
                  <a:tcPr/>
                </a:tc>
              </a:tr>
            </a:tbl>
          </a:graphicData>
        </a:graphic>
      </p:graphicFrame>
    </p:spTree>
    <p:extLst>
      <p:ext uri="{BB962C8B-B14F-4D97-AF65-F5344CB8AC3E}">
        <p14:creationId xmlns:p14="http://schemas.microsoft.com/office/powerpoint/2010/main" val="1030545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WILDLIFE CONFLICT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9521310"/>
              </p:ext>
            </p:extLst>
          </p:nvPr>
        </p:nvGraphicFramePr>
        <p:xfrm>
          <a:off x="2589213" y="2133600"/>
          <a:ext cx="8915400" cy="4434840"/>
        </p:xfrm>
        <a:graphic>
          <a:graphicData uri="http://schemas.openxmlformats.org/drawingml/2006/table">
            <a:tbl>
              <a:tblPr firstRow="1" bandRow="1">
                <a:tableStyleId>{5C22544A-7EE6-4342-B048-85BDC9FD1C3A}</a:tableStyleId>
              </a:tblPr>
              <a:tblGrid>
                <a:gridCol w="2971800"/>
                <a:gridCol w="2971800"/>
                <a:gridCol w="2971800"/>
              </a:tblGrid>
              <a:tr h="370840">
                <a:tc>
                  <a:txBody>
                    <a:bodyPr/>
                    <a:lstStyle/>
                    <a:p>
                      <a:r>
                        <a:rPr lang="en-US" dirty="0" smtClean="0"/>
                        <a:t>THEME</a:t>
                      </a:r>
                      <a:endParaRPr lang="en-US" dirty="0"/>
                    </a:p>
                  </a:txBody>
                  <a:tcPr/>
                </a:tc>
                <a:tc>
                  <a:txBody>
                    <a:bodyPr/>
                    <a:lstStyle/>
                    <a:p>
                      <a:r>
                        <a:rPr lang="en-US" dirty="0" smtClean="0"/>
                        <a:t>SUB THEME</a:t>
                      </a:r>
                      <a:endParaRPr lang="en-US" dirty="0"/>
                    </a:p>
                  </a:txBody>
                  <a:tcPr/>
                </a:tc>
                <a:tc>
                  <a:txBody>
                    <a:bodyPr/>
                    <a:lstStyle/>
                    <a:p>
                      <a:r>
                        <a:rPr lang="en-US" dirty="0" smtClean="0"/>
                        <a:t>SPECIFIC TOPIC</a:t>
                      </a:r>
                      <a:endParaRPr lang="en-US" dirty="0"/>
                    </a:p>
                  </a:txBody>
                  <a:tcPr/>
                </a:tc>
              </a:tr>
              <a:tr h="370840">
                <a:tc>
                  <a:txBody>
                    <a:bodyPr/>
                    <a:lstStyle/>
                    <a:p>
                      <a:r>
                        <a:rPr lang="en-US" dirty="0" smtClean="0"/>
                        <a:t>Human Wildlife Conflict</a:t>
                      </a:r>
                      <a:endParaRPr lang="en-US" dirty="0"/>
                    </a:p>
                  </a:txBody>
                  <a:tcPr/>
                </a:tc>
                <a:tc>
                  <a:txBody>
                    <a:bodyPr/>
                    <a:lstStyle/>
                    <a:p>
                      <a:r>
                        <a:rPr lang="en-US" dirty="0" smtClean="0"/>
                        <a:t>Human</a:t>
                      </a:r>
                      <a:r>
                        <a:rPr lang="en-US" baseline="0" dirty="0" smtClean="0"/>
                        <a:t> Lion Conflict</a:t>
                      </a:r>
                      <a:endParaRPr lang="en-US" dirty="0"/>
                    </a:p>
                  </a:txBody>
                  <a:tcPr/>
                </a:tc>
                <a:tc>
                  <a:txBody>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1800" b="0" i="0" u="none" strike="noStrike" kern="1200" cap="none" spc="0" normalizeH="0" baseline="0" noProof="0" dirty="0" smtClean="0">
                          <a:ln>
                            <a:noFill/>
                          </a:ln>
                          <a:solidFill>
                            <a:prstClr val="black">
                              <a:lumMod val="75000"/>
                              <a:lumOff val="25000"/>
                            </a:prstClr>
                          </a:solidFill>
                          <a:effectLst/>
                          <a:uLnTx/>
                          <a:uFillTx/>
                          <a:latin typeface="+mn-lt"/>
                        </a:rPr>
                        <a:t> Lions  killed in retaliation</a:t>
                      </a:r>
                    </a:p>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1800" b="0" i="0" u="none" strike="noStrike" kern="1200" cap="none" spc="0" normalizeH="0" baseline="0" noProof="0" dirty="0" smtClean="0">
                          <a:ln>
                            <a:noFill/>
                          </a:ln>
                          <a:solidFill>
                            <a:prstClr val="black">
                              <a:lumMod val="75000"/>
                              <a:lumOff val="25000"/>
                            </a:prstClr>
                          </a:solidFill>
                          <a:effectLst/>
                          <a:uLnTx/>
                          <a:uFillTx/>
                          <a:latin typeface="+mn-lt"/>
                        </a:rPr>
                        <a:t>    attacks on livestock</a:t>
                      </a:r>
                    </a:p>
                    <a:p>
                      <a:endParaRPr lang="en-US" dirty="0"/>
                    </a:p>
                  </a:txBody>
                  <a:tcPr/>
                </a:tc>
              </a:tr>
              <a:tr h="370840">
                <a:tc>
                  <a:txBody>
                    <a:bodyPr/>
                    <a:lstStyle/>
                    <a:p>
                      <a:endParaRPr lang="en-US" dirty="0"/>
                    </a:p>
                  </a:txBody>
                  <a:tcPr/>
                </a:tc>
                <a:tc>
                  <a:txBody>
                    <a:bodyPr/>
                    <a:lstStyle/>
                    <a:p>
                      <a:endParaRPr lang="en-US"/>
                    </a:p>
                  </a:txBody>
                  <a:tcPr/>
                </a:tc>
                <a:tc>
                  <a:txBody>
                    <a:bodyPr/>
                    <a:lstStyle/>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1800" b="0" i="0" u="none" strike="noStrike" kern="1200" cap="none" spc="0" normalizeH="0" baseline="0" noProof="0" dirty="0" smtClean="0">
                          <a:ln>
                            <a:noFill/>
                          </a:ln>
                          <a:solidFill>
                            <a:prstClr val="black">
                              <a:lumMod val="75000"/>
                              <a:lumOff val="25000"/>
                            </a:prstClr>
                          </a:solidFill>
                          <a:effectLst/>
                          <a:uLnTx/>
                          <a:uFillTx/>
                          <a:latin typeface="+mn-lt"/>
                        </a:rPr>
                        <a:t>Addressing Maasai-Lion (</a:t>
                      </a:r>
                      <a:r>
                        <a:rPr kumimoji="0" lang="en-US" sz="1800" b="0" i="0" u="none" strike="noStrike" kern="1200" cap="none" spc="0" normalizeH="0" baseline="0" noProof="0" dirty="0" err="1" smtClean="0">
                          <a:ln>
                            <a:noFill/>
                          </a:ln>
                          <a:solidFill>
                            <a:prstClr val="black">
                              <a:lumMod val="75000"/>
                              <a:lumOff val="25000"/>
                            </a:prstClr>
                          </a:solidFill>
                          <a:effectLst/>
                          <a:uLnTx/>
                          <a:uFillTx/>
                          <a:latin typeface="+mn-lt"/>
                        </a:rPr>
                        <a:t>Panthera</a:t>
                      </a:r>
                      <a:r>
                        <a:rPr kumimoji="0" lang="en-US" sz="1800" b="0" i="0" u="none" strike="noStrike" kern="1200" cap="none" spc="0" normalizeH="0" baseline="0" noProof="0" dirty="0" smtClean="0">
                          <a:ln>
                            <a:noFill/>
                          </a:ln>
                          <a:solidFill>
                            <a:prstClr val="black">
                              <a:lumMod val="75000"/>
                              <a:lumOff val="25000"/>
                            </a:prstClr>
                          </a:solidFill>
                          <a:effectLst/>
                          <a:uLnTx/>
                          <a:uFillTx/>
                          <a:latin typeface="+mn-lt"/>
                        </a:rPr>
                        <a:t> Leo) Conflict in Kenya’s </a:t>
                      </a:r>
                      <a:r>
                        <a:rPr kumimoji="0" lang="en-US" sz="1800" b="0" i="0" u="none" strike="noStrike" kern="1200" cap="none" spc="0" normalizeH="0" baseline="0" noProof="0" dirty="0" err="1" smtClean="0">
                          <a:ln>
                            <a:noFill/>
                          </a:ln>
                          <a:solidFill>
                            <a:prstClr val="black">
                              <a:lumMod val="75000"/>
                              <a:lumOff val="25000"/>
                            </a:prstClr>
                          </a:solidFill>
                          <a:effectLst/>
                          <a:uLnTx/>
                          <a:uFillTx/>
                          <a:latin typeface="+mn-lt"/>
                        </a:rPr>
                        <a:t>Loita</a:t>
                      </a:r>
                      <a:r>
                        <a:rPr kumimoji="0" lang="en-US" sz="1800" b="0" i="0" u="none" strike="noStrike" kern="1200" cap="none" spc="0" normalizeH="0" baseline="0" noProof="0" dirty="0" smtClean="0">
                          <a:ln>
                            <a:noFill/>
                          </a:ln>
                          <a:solidFill>
                            <a:prstClr val="black">
                              <a:lumMod val="75000"/>
                              <a:lumOff val="25000"/>
                            </a:prstClr>
                          </a:solidFill>
                          <a:effectLst/>
                          <a:uLnTx/>
                          <a:uFillTx/>
                          <a:latin typeface="+mn-lt"/>
                        </a:rPr>
                        <a:t> Forest with an Adaptive Management Tool </a:t>
                      </a:r>
                    </a:p>
                    <a:p>
                      <a:endParaRPr lang="en-US" dirty="0"/>
                    </a:p>
                  </a:txBody>
                  <a:tcPr/>
                </a:tc>
              </a:tr>
              <a:tr h="370840">
                <a:tc>
                  <a:txBody>
                    <a:bodyPr/>
                    <a:lstStyle/>
                    <a:p>
                      <a:endParaRPr lang="en-US"/>
                    </a:p>
                  </a:txBody>
                  <a:tcPr/>
                </a:tc>
                <a:tc>
                  <a:txBody>
                    <a:bodyPr/>
                    <a:lstStyle/>
                    <a:p>
                      <a:r>
                        <a:rPr lang="en-US" dirty="0" smtClean="0"/>
                        <a:t>Human </a:t>
                      </a:r>
                      <a:r>
                        <a:rPr lang="en-US" dirty="0" err="1" smtClean="0"/>
                        <a:t>Elephant,Rhinocerous</a:t>
                      </a:r>
                      <a:r>
                        <a:rPr lang="en-US" dirty="0" smtClean="0"/>
                        <a:t> Conflict</a:t>
                      </a:r>
                      <a:endParaRPr lang="en-US" dirty="0"/>
                    </a:p>
                  </a:txBody>
                  <a:tcPr/>
                </a:tc>
                <a:tc>
                  <a:txBody>
                    <a:bodyPr/>
                    <a:lstStyle/>
                    <a:p>
                      <a:r>
                        <a:rPr lang="en-US" dirty="0" smtClean="0"/>
                        <a:t>Elephant and rhinoceros conflict destruction and human injuries </a:t>
                      </a:r>
                      <a:endParaRPr lang="en-US" dirty="0"/>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647410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FLORA IN THE ECOSYSTEM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0208728"/>
              </p:ext>
            </p:extLst>
          </p:nvPr>
        </p:nvGraphicFramePr>
        <p:xfrm>
          <a:off x="2589213" y="2133600"/>
          <a:ext cx="8915400" cy="2844800"/>
        </p:xfrm>
        <a:graphic>
          <a:graphicData uri="http://schemas.openxmlformats.org/drawingml/2006/table">
            <a:tbl>
              <a:tblPr firstRow="1" bandRow="1">
                <a:tableStyleId>{5C22544A-7EE6-4342-B048-85BDC9FD1C3A}</a:tableStyleId>
              </a:tblPr>
              <a:tblGrid>
                <a:gridCol w="2971800"/>
                <a:gridCol w="2971800"/>
                <a:gridCol w="2971800"/>
              </a:tblGrid>
              <a:tr h="370840">
                <a:tc>
                  <a:txBody>
                    <a:bodyPr/>
                    <a:lstStyle/>
                    <a:p>
                      <a:r>
                        <a:rPr lang="en-US" dirty="0" smtClean="0"/>
                        <a:t>THEME</a:t>
                      </a:r>
                      <a:endParaRPr lang="en-US" dirty="0"/>
                    </a:p>
                  </a:txBody>
                  <a:tcPr/>
                </a:tc>
                <a:tc>
                  <a:txBody>
                    <a:bodyPr/>
                    <a:lstStyle/>
                    <a:p>
                      <a:r>
                        <a:rPr lang="en-US" dirty="0" smtClean="0"/>
                        <a:t>SUB THEME</a:t>
                      </a:r>
                      <a:endParaRPr lang="en-US" dirty="0"/>
                    </a:p>
                  </a:txBody>
                  <a:tcPr/>
                </a:tc>
                <a:tc>
                  <a:txBody>
                    <a:bodyPr/>
                    <a:lstStyle/>
                    <a:p>
                      <a:r>
                        <a:rPr lang="en-US" dirty="0" smtClean="0"/>
                        <a:t>SPECIFIC</a:t>
                      </a:r>
                      <a:r>
                        <a:rPr lang="en-US" baseline="0" dirty="0" smtClean="0"/>
                        <a:t> TOPIC</a:t>
                      </a:r>
                      <a:endParaRPr lang="en-US" dirty="0" smtClean="0"/>
                    </a:p>
                  </a:txBody>
                  <a:tcPr/>
                </a:tc>
              </a:tr>
              <a:tr h="370840">
                <a:tc>
                  <a:txBody>
                    <a:bodyPr/>
                    <a:lstStyle/>
                    <a:p>
                      <a:r>
                        <a:rPr lang="en-US" dirty="0" smtClean="0"/>
                        <a:t>Flora</a:t>
                      </a:r>
                      <a:r>
                        <a:rPr lang="en-US" baseline="0" dirty="0" smtClean="0"/>
                        <a:t>  in the Ecosystem</a:t>
                      </a:r>
                      <a:endParaRPr lang="en-US" dirty="0"/>
                    </a:p>
                  </a:txBody>
                  <a:tcPr/>
                </a:tc>
                <a:tc>
                  <a:txBody>
                    <a:bodyPr/>
                    <a:lstStyle/>
                    <a:p>
                      <a:r>
                        <a:rPr lang="en-US" dirty="0" smtClean="0"/>
                        <a:t>Grasslands</a:t>
                      </a:r>
                      <a:endParaRPr lang="en-US" dirty="0"/>
                    </a:p>
                  </a:txBody>
                  <a:tcPr/>
                </a:tc>
                <a:tc>
                  <a:txBody>
                    <a:bodyPr/>
                    <a:lstStyle/>
                    <a:p>
                      <a:r>
                        <a:rPr kumimoji="0" lang="en-US" sz="1800" b="0" i="0" u="none" strike="noStrike" kern="1200" cap="none" spc="0" normalizeH="0" baseline="0" noProof="0" dirty="0" smtClean="0">
                          <a:ln>
                            <a:noFill/>
                          </a:ln>
                          <a:solidFill>
                            <a:prstClr val="black">
                              <a:lumMod val="75000"/>
                              <a:lumOff val="25000"/>
                            </a:prstClr>
                          </a:solidFill>
                          <a:effectLst/>
                          <a:uLnTx/>
                          <a:uFillTx/>
                          <a:latin typeface="+mn-lt"/>
                        </a:rPr>
                        <a:t>Global ecosystems with focus on grasslands</a:t>
                      </a:r>
                      <a:endParaRPr lang="en-US" dirty="0"/>
                    </a:p>
                  </a:txBody>
                  <a:tcPr/>
                </a:tc>
              </a:tr>
              <a:tr h="370840">
                <a:tc>
                  <a:txBody>
                    <a:bodyPr/>
                    <a:lstStyle/>
                    <a:p>
                      <a:endParaRPr lang="en-US" dirty="0"/>
                    </a:p>
                  </a:txBody>
                  <a:tcPr/>
                </a:tc>
                <a:tc>
                  <a:txBody>
                    <a:bodyPr/>
                    <a:lstStyle/>
                    <a:p>
                      <a:r>
                        <a:rPr lang="en-US" dirty="0" smtClean="0"/>
                        <a:t>Effect of Human Activities</a:t>
                      </a:r>
                      <a:r>
                        <a:rPr lang="en-US" baseline="0" dirty="0" smtClean="0"/>
                        <a:t> on Fauna in the Ecosystem</a:t>
                      </a:r>
                      <a:endParaRPr lang="en-US" dirty="0"/>
                    </a:p>
                  </a:txBody>
                  <a:tcPr/>
                </a:tc>
                <a:tc>
                  <a:txBody>
                    <a:bodyPr/>
                    <a:lstStyle/>
                    <a:p>
                      <a:r>
                        <a:rPr lang="en-US" dirty="0" smtClean="0"/>
                        <a:t>Effect of land use system on </a:t>
                      </a:r>
                      <a:r>
                        <a:rPr lang="en-US" i="1" dirty="0" err="1" smtClean="0"/>
                        <a:t>Arbuscular</a:t>
                      </a:r>
                      <a:r>
                        <a:rPr lang="en-US" i="1" dirty="0" smtClean="0"/>
                        <a:t> </a:t>
                      </a:r>
                      <a:r>
                        <a:rPr lang="en-US" i="1" dirty="0" err="1" smtClean="0"/>
                        <a:t>Mycorrhiza</a:t>
                      </a:r>
                      <a:r>
                        <a:rPr lang="en-US" i="1" dirty="0" smtClean="0"/>
                        <a:t> </a:t>
                      </a:r>
                      <a:r>
                        <a:rPr lang="en-US" dirty="0" smtClean="0"/>
                        <a:t>fungi in Maasai Mara ecosystem, Kenya .</a:t>
                      </a:r>
                      <a:endParaRPr lang="en-US" dirty="0"/>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98867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ON ECOSYSTEMS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0017800"/>
              </p:ext>
            </p:extLst>
          </p:nvPr>
        </p:nvGraphicFramePr>
        <p:xfrm>
          <a:off x="2589213" y="2133600"/>
          <a:ext cx="8915400" cy="4312920"/>
        </p:xfrm>
        <a:graphic>
          <a:graphicData uri="http://schemas.openxmlformats.org/drawingml/2006/table">
            <a:tbl>
              <a:tblPr firstRow="1" bandRow="1">
                <a:tableStyleId>{5C22544A-7EE6-4342-B048-85BDC9FD1C3A}</a:tableStyleId>
              </a:tblPr>
              <a:tblGrid>
                <a:gridCol w="2971800"/>
                <a:gridCol w="2971800"/>
                <a:gridCol w="2971800"/>
              </a:tblGrid>
              <a:tr h="370840">
                <a:tc>
                  <a:txBody>
                    <a:bodyPr/>
                    <a:lstStyle/>
                    <a:p>
                      <a:r>
                        <a:rPr lang="en-US" dirty="0" smtClean="0"/>
                        <a:t>THEME</a:t>
                      </a:r>
                      <a:endParaRPr lang="en-US" dirty="0"/>
                    </a:p>
                  </a:txBody>
                  <a:tcPr/>
                </a:tc>
                <a:tc>
                  <a:txBody>
                    <a:bodyPr/>
                    <a:lstStyle/>
                    <a:p>
                      <a:r>
                        <a:rPr lang="en-US" dirty="0" smtClean="0"/>
                        <a:t>SUB THEME</a:t>
                      </a:r>
                      <a:endParaRPr lang="en-US" dirty="0"/>
                    </a:p>
                  </a:txBody>
                  <a:tcPr/>
                </a:tc>
                <a:tc>
                  <a:txBody>
                    <a:bodyPr/>
                    <a:lstStyle/>
                    <a:p>
                      <a:r>
                        <a:rPr lang="en-US" dirty="0" smtClean="0"/>
                        <a:t>SPECIFIC TOPIC</a:t>
                      </a:r>
                      <a:endParaRPr lang="en-US" dirty="0"/>
                    </a:p>
                  </a:txBody>
                  <a:tcPr/>
                </a:tc>
              </a:tr>
              <a:tr h="370840">
                <a:tc>
                  <a:txBody>
                    <a:bodyPr/>
                    <a:lstStyle/>
                    <a:p>
                      <a:r>
                        <a:rPr lang="en-US" dirty="0" smtClean="0"/>
                        <a:t>Threats</a:t>
                      </a:r>
                      <a:r>
                        <a:rPr lang="en-US" baseline="0" dirty="0" smtClean="0"/>
                        <a:t> on Ecosystems</a:t>
                      </a:r>
                      <a:endParaRPr lang="en-US" dirty="0"/>
                    </a:p>
                  </a:txBody>
                  <a:tcPr/>
                </a:tc>
                <a:tc>
                  <a:txBody>
                    <a:bodyPr/>
                    <a:lstStyle/>
                    <a:p>
                      <a:r>
                        <a:rPr lang="en-US" dirty="0" smtClean="0"/>
                        <a:t>Protected Parks</a:t>
                      </a:r>
                      <a:endParaRPr lang="en-US" dirty="0"/>
                    </a:p>
                  </a:txBody>
                  <a:tcPr/>
                </a:tc>
                <a:tc>
                  <a:txBody>
                    <a:bodyPr/>
                    <a:lstStyle/>
                    <a:p>
                      <a:r>
                        <a:rPr lang="en-US" dirty="0" smtClean="0"/>
                        <a:t>Relative severity of threats and how serious protected parks are threatened (</a:t>
                      </a:r>
                      <a:r>
                        <a:rPr lang="en-US" dirty="0" err="1" smtClean="0"/>
                        <a:t>Kiringe</a:t>
                      </a:r>
                      <a:r>
                        <a:rPr lang="en-US" dirty="0" smtClean="0"/>
                        <a:t> and Okello,2009)</a:t>
                      </a:r>
                      <a:endParaRPr lang="en-US" dirty="0"/>
                    </a:p>
                  </a:txBody>
                  <a:tcPr/>
                </a:tc>
              </a:tr>
              <a:tr h="370840">
                <a:tc>
                  <a:txBody>
                    <a:bodyPr/>
                    <a:lstStyle/>
                    <a:p>
                      <a:endParaRPr lang="en-US"/>
                    </a:p>
                  </a:txBody>
                  <a:tcPr/>
                </a:tc>
                <a:tc>
                  <a:txBody>
                    <a:bodyPr/>
                    <a:lstStyle/>
                    <a:p>
                      <a:r>
                        <a:rPr lang="en-US" dirty="0" smtClean="0"/>
                        <a:t>Mara</a:t>
                      </a:r>
                      <a:r>
                        <a:rPr lang="en-US" baseline="0" dirty="0" smtClean="0"/>
                        <a:t> River Basin</a:t>
                      </a:r>
                      <a:endParaRPr lang="en-US" dirty="0"/>
                    </a:p>
                  </a:txBody>
                  <a:tcPr/>
                </a:tc>
                <a:tc>
                  <a:txBody>
                    <a:bodyPr/>
                    <a:lstStyle/>
                    <a:p>
                      <a:r>
                        <a:rPr lang="en-US" dirty="0" smtClean="0"/>
                        <a:t>The impacts of urbanization driven land use changes within the Mara river basin</a:t>
                      </a:r>
                    </a:p>
                    <a:p>
                      <a:endParaRPr lang="en-US" dirty="0" smtClean="0"/>
                    </a:p>
                    <a:p>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bl>
          </a:graphicData>
        </a:graphic>
      </p:graphicFrame>
    </p:spTree>
    <p:extLst>
      <p:ext uri="{BB962C8B-B14F-4D97-AF65-F5344CB8AC3E}">
        <p14:creationId xmlns:p14="http://schemas.microsoft.com/office/powerpoint/2010/main" val="392709233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2188</TotalTime>
  <Words>1192</Words>
  <Application>Microsoft Office PowerPoint</Application>
  <PresentationFormat>Widescreen</PresentationFormat>
  <Paragraphs>159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Gothic</vt:lpstr>
      <vt:lpstr>Times New Roman</vt:lpstr>
      <vt:lpstr>Wingdings</vt:lpstr>
      <vt:lpstr>Wingdings 3</vt:lpstr>
      <vt:lpstr>Wisp</vt:lpstr>
      <vt:lpstr>        </vt:lpstr>
      <vt:lpstr>INTRODUCTION</vt:lpstr>
      <vt:lpstr>METHODOLOGY</vt:lpstr>
      <vt:lpstr>RESEARCH THEMES- ECOLOGICAL MANAGEMENT OF ECOSYSTEMS</vt:lpstr>
      <vt:lpstr>ECONOMIC ANALYSIS OF ECOSYSTEMS</vt:lpstr>
      <vt:lpstr>WILDLIFE POPULATION MANAGEMENT AND KNOWLEDGE</vt:lpstr>
      <vt:lpstr>HUMAN WILDLIFE CONFLICT</vt:lpstr>
      <vt:lpstr>FLORA IN THE ECOSYSTEM</vt:lpstr>
      <vt:lpstr>THREATS ON ECOSYSTEMS</vt:lpstr>
      <vt:lpstr>LANGUAGE AND ECOSYSTEMS</vt:lpstr>
      <vt:lpstr>CONSERVATION POLICIES ON ECOSYSTEMS</vt:lpstr>
      <vt:lpstr> ANALYSIS  OF RESEARCH FINDINGS AND RECOMMENDATIONS</vt:lpstr>
      <vt:lpstr>ANALYSIS OF RESEARCH FINDINGS AND RECOMMENDATIONS</vt:lpstr>
      <vt:lpstr>GAPS IN RESEARCH AREAS</vt:lpstr>
      <vt:lpstr>CONCLUSION</vt:lpstr>
      <vt:lpstr>CONCLUSION</vt:lpstr>
      <vt:lpstr>CONCLUSION</vt:lpstr>
      <vt:lpstr>RESEARCH RECOMMENDATIONS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ISALAMBO BONFACE</dc:creator>
  <cp:lastModifiedBy>ISALAMBO BONFACE</cp:lastModifiedBy>
  <cp:revision>53</cp:revision>
  <dcterms:created xsi:type="dcterms:W3CDTF">2015-04-20T14:57:15Z</dcterms:created>
  <dcterms:modified xsi:type="dcterms:W3CDTF">2015-05-17T05:54:02Z</dcterms:modified>
</cp:coreProperties>
</file>