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7" r:id="rId4"/>
    <p:sldId id="257" r:id="rId5"/>
    <p:sldId id="269" r:id="rId6"/>
    <p:sldId id="270" r:id="rId7"/>
    <p:sldId id="271" r:id="rId8"/>
    <p:sldId id="258" r:id="rId9"/>
    <p:sldId id="260" r:id="rId10"/>
    <p:sldId id="259" r:id="rId11"/>
    <p:sldId id="261" r:id="rId12"/>
    <p:sldId id="262" r:id="rId13"/>
    <p:sldId id="266"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5FD46-05BA-4DE2-BCB7-9542D76AE56E}"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119706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5FD46-05BA-4DE2-BCB7-9542D76AE56E}"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131920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5FD46-05BA-4DE2-BCB7-9542D76AE56E}"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314424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4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9289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0946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7341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8450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802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2880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36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5FD46-05BA-4DE2-BCB7-9542D76AE56E}"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2795510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053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70188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5906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324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6240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1554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2208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18430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33281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90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5FD46-05BA-4DE2-BCB7-9542D76AE56E}"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17925095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1101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42060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2404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138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5FD46-05BA-4DE2-BCB7-9542D76AE56E}"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296314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5FD46-05BA-4DE2-BCB7-9542D76AE56E}"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309022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5FD46-05BA-4DE2-BCB7-9542D76AE56E}"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389332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5FD46-05BA-4DE2-BCB7-9542D76AE56E}"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416422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5FD46-05BA-4DE2-BCB7-9542D76AE56E}"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2466870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5FD46-05BA-4DE2-BCB7-9542D76AE56E}"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AD4AF-6FE7-419C-BA5B-87729B2C3234}" type="slidenum">
              <a:rPr lang="en-US" smtClean="0"/>
              <a:t>‹#›</a:t>
            </a:fld>
            <a:endParaRPr lang="en-US"/>
          </a:p>
        </p:txBody>
      </p:sp>
    </p:spTree>
    <p:extLst>
      <p:ext uri="{BB962C8B-B14F-4D97-AF65-F5344CB8AC3E}">
        <p14:creationId xmlns:p14="http://schemas.microsoft.com/office/powerpoint/2010/main" val="41878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5FD46-05BA-4DE2-BCB7-9542D76AE56E}" type="datetimeFigureOut">
              <a:rPr lang="en-US" smtClean="0"/>
              <a:t>4/23/2015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AD4AF-6FE7-419C-BA5B-87729B2C3234}" type="slidenum">
              <a:rPr lang="en-US" smtClean="0"/>
              <a:t>‹#›</a:t>
            </a:fld>
            <a:endParaRPr lang="en-US"/>
          </a:p>
        </p:txBody>
      </p:sp>
    </p:spTree>
    <p:extLst>
      <p:ext uri="{BB962C8B-B14F-4D97-AF65-F5344CB8AC3E}">
        <p14:creationId xmlns:p14="http://schemas.microsoft.com/office/powerpoint/2010/main" val="2000159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6618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E5D8-DAEE-4C55-93CA-6302BF02AE8A}" type="datetimeFigureOut">
              <a:rPr lang="en-US" smtClean="0">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251A0D-17B5-4A20-ADB4-39EE9E8A9F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7858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639" y="476519"/>
            <a:ext cx="11269015" cy="3876540"/>
          </a:xfrm>
        </p:spPr>
        <p:txBody>
          <a:bodyPr>
            <a:normAutofit fontScale="90000"/>
          </a:bodyPr>
          <a:lstStyle/>
          <a:p>
            <a:pPr marL="0" marR="0">
              <a:lnSpc>
                <a:spcPct val="150000"/>
              </a:lnSpc>
              <a:spcBef>
                <a:spcPts val="0"/>
              </a:spcBef>
              <a:spcAft>
                <a:spcPts val="800"/>
              </a:spcAft>
            </a:pPr>
            <a:r>
              <a:rPr lang="en-US" sz="4000" b="1" dirty="0" smtClean="0">
                <a:effectLst/>
                <a:latin typeface="Times" panose="02020603050405020304" pitchFamily="18" charset="0"/>
                <a:ea typeface="Calibri" panose="020F0502020204030204" pitchFamily="34" charset="0"/>
                <a:cs typeface="Times New Roman" panose="02020603050405020304" pitchFamily="18" charset="0"/>
              </a:rPr>
              <a:t>The Mara Reserve Conservation: </a:t>
            </a:r>
            <a:r>
              <a:rPr lang="en-US" sz="4000" b="1" i="1" dirty="0" smtClean="0">
                <a:effectLst/>
                <a:latin typeface="Times" panose="02020603050405020304" pitchFamily="18" charset="0"/>
                <a:ea typeface="Calibri" panose="020F0502020204030204" pitchFamily="34" charset="0"/>
                <a:cs typeface="Times New Roman" panose="02020603050405020304" pitchFamily="18" charset="0"/>
              </a:rPr>
              <a:t>Integrating the </a:t>
            </a:r>
            <a:r>
              <a:rPr lang="en-US" sz="4000" b="1" i="1" dirty="0" err="1" smtClean="0">
                <a:effectLst/>
                <a:latin typeface="Times" panose="02020603050405020304" pitchFamily="18" charset="0"/>
                <a:ea typeface="Calibri" panose="020F0502020204030204" pitchFamily="34" charset="0"/>
                <a:cs typeface="Times New Roman" panose="02020603050405020304" pitchFamily="18" charset="0"/>
              </a:rPr>
              <a:t>Maasai</a:t>
            </a:r>
            <a:r>
              <a:rPr lang="en-US" sz="4000" b="1" i="1" dirty="0" smtClean="0">
                <a:effectLst/>
                <a:latin typeface="Times" panose="02020603050405020304" pitchFamily="18" charset="0"/>
                <a:ea typeface="Calibri" panose="020F0502020204030204" pitchFamily="34" charset="0"/>
                <a:cs typeface="Times New Roman" panose="02020603050405020304" pitchFamily="18" charset="0"/>
              </a:rPr>
              <a:t> woman into the conservation matrix through social entrepreneurship </a:t>
            </a:r>
            <a:r>
              <a:rPr lang="en-US" sz="54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54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p:cNvSpPr>
            <a:spLocks noGrp="1"/>
          </p:cNvSpPr>
          <p:nvPr>
            <p:ph type="subTitle" idx="1"/>
          </p:nvPr>
        </p:nvSpPr>
        <p:spPr/>
        <p:txBody>
          <a:bodyPr/>
          <a:lstStyle/>
          <a:p>
            <a:r>
              <a:rPr lang="en-US" dirty="0" smtClean="0">
                <a:latin typeface="Times" panose="02020603050405020304" pitchFamily="18" charset="0"/>
                <a:cs typeface="Times" panose="02020603050405020304" pitchFamily="18" charset="0"/>
              </a:rPr>
              <a:t>Presented by: Dr. Gladys K. </a:t>
            </a:r>
            <a:r>
              <a:rPr lang="en-US" dirty="0" err="1" smtClean="0">
                <a:latin typeface="Times" panose="02020603050405020304" pitchFamily="18" charset="0"/>
                <a:cs typeface="Times" panose="02020603050405020304" pitchFamily="18" charset="0"/>
              </a:rPr>
              <a:t>Ngao</a:t>
            </a:r>
            <a:r>
              <a:rPr lang="en-US" dirty="0" smtClean="0">
                <a:latin typeface="Times" panose="02020603050405020304" pitchFamily="18" charset="0"/>
                <a:cs typeface="Times" panose="02020603050405020304" pitchFamily="18" charset="0"/>
              </a:rPr>
              <a:t> and </a:t>
            </a:r>
            <a:r>
              <a:rPr lang="en-US" dirty="0" err="1" smtClean="0">
                <a:latin typeface="Times" panose="02020603050405020304" pitchFamily="18" charset="0"/>
                <a:cs typeface="Times" panose="02020603050405020304" pitchFamily="18" charset="0"/>
              </a:rPr>
              <a:t>Muthio</a:t>
            </a:r>
            <a:r>
              <a:rPr lang="en-US" dirty="0" smtClean="0">
                <a:latin typeface="Times" panose="02020603050405020304" pitchFamily="18" charset="0"/>
                <a:cs typeface="Times" panose="02020603050405020304" pitchFamily="18" charset="0"/>
              </a:rPr>
              <a:t> </a:t>
            </a:r>
            <a:r>
              <a:rPr lang="en-US" dirty="0" err="1" smtClean="0">
                <a:latin typeface="Times" panose="02020603050405020304" pitchFamily="18" charset="0"/>
                <a:cs typeface="Times" panose="02020603050405020304" pitchFamily="18" charset="0"/>
              </a:rPr>
              <a:t>Nzau</a:t>
            </a:r>
            <a:endParaRPr lang="en-US"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806835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68696" cy="1325563"/>
          </a:xfrm>
        </p:spPr>
        <p:txBody>
          <a:bodyPr/>
          <a:lstStyle/>
          <a:p>
            <a:r>
              <a:rPr lang="en-US" b="1" dirty="0" smtClean="0">
                <a:latin typeface="Times" panose="02020603050405020304" pitchFamily="18" charset="0"/>
                <a:cs typeface="Times" panose="02020603050405020304" pitchFamily="18" charset="0"/>
              </a:rPr>
              <a:t>‘New’ Poverty trends in </a:t>
            </a:r>
            <a:r>
              <a:rPr lang="en-US" b="1" dirty="0" err="1" smtClean="0">
                <a:latin typeface="Times" panose="02020603050405020304" pitchFamily="18" charset="0"/>
                <a:cs typeface="Times" panose="02020603050405020304" pitchFamily="18" charset="0"/>
              </a:rPr>
              <a:t>Maasailand</a:t>
            </a:r>
            <a:r>
              <a:rPr lang="en-US" b="1" dirty="0" smtClean="0">
                <a:latin typeface="Times" panose="02020603050405020304" pitchFamily="18" charset="0"/>
                <a:cs typeface="Times" panose="02020603050405020304" pitchFamily="18" charset="0"/>
              </a:rPr>
              <a:t>?</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193183" y="1571224"/>
            <a:ext cx="11745532" cy="4605740"/>
          </a:xfrm>
        </p:spPr>
        <p:txBody>
          <a:bodyPr>
            <a:noAutofit/>
          </a:bodyPr>
          <a:lstStyle/>
          <a:p>
            <a:pPr algn="ctr">
              <a:lnSpc>
                <a:spcPct val="170000"/>
              </a:lnSpc>
            </a:pPr>
            <a:r>
              <a:rPr lang="en-US" sz="2400" b="1" i="0" u="none" strike="noStrike" baseline="0" dirty="0" smtClean="0">
                <a:latin typeface="Times" panose="02020603050405020304" pitchFamily="18" charset="0"/>
                <a:cs typeface="Times" panose="02020603050405020304" pitchFamily="18" charset="0"/>
              </a:rPr>
              <a:t>Increased socio –</a:t>
            </a:r>
            <a:r>
              <a:rPr lang="en-US" sz="2400" b="1" i="0" u="none" strike="noStrike" dirty="0" smtClean="0">
                <a:latin typeface="Times" panose="02020603050405020304" pitchFamily="18" charset="0"/>
                <a:cs typeface="Times" panose="02020603050405020304" pitchFamily="18" charset="0"/>
              </a:rPr>
              <a:t> economic differentiation</a:t>
            </a:r>
          </a:p>
          <a:p>
            <a:pPr marL="0" indent="0" algn="ctr">
              <a:lnSpc>
                <a:spcPct val="170000"/>
              </a:lnSpc>
              <a:buNone/>
            </a:pPr>
            <a:endParaRPr lang="en-US" sz="2400" b="1" baseline="0" dirty="0" smtClean="0">
              <a:latin typeface="Times" panose="02020603050405020304" pitchFamily="18" charset="0"/>
              <a:cs typeface="Times" panose="02020603050405020304" pitchFamily="18" charset="0"/>
            </a:endParaRPr>
          </a:p>
          <a:p>
            <a:pPr marL="0" indent="0" algn="ctr">
              <a:lnSpc>
                <a:spcPct val="170000"/>
              </a:lnSpc>
              <a:buNone/>
            </a:pPr>
            <a:endParaRPr lang="en-US" sz="2400" b="1" baseline="0" dirty="0">
              <a:latin typeface="Times" panose="02020603050405020304" pitchFamily="18" charset="0"/>
              <a:cs typeface="Times" panose="02020603050405020304" pitchFamily="18" charset="0"/>
            </a:endParaRPr>
          </a:p>
          <a:p>
            <a:pPr algn="ctr">
              <a:lnSpc>
                <a:spcPct val="170000"/>
              </a:lnSpc>
            </a:pPr>
            <a:r>
              <a:rPr lang="en-US" sz="2400" b="1" i="0" u="none" strike="noStrike" baseline="0" dirty="0" smtClean="0">
                <a:latin typeface="Times" panose="02020603050405020304" pitchFamily="18" charset="0"/>
                <a:cs typeface="Times" panose="02020603050405020304" pitchFamily="18" charset="0"/>
              </a:rPr>
              <a:t>Increased flexibility</a:t>
            </a:r>
            <a:r>
              <a:rPr lang="en-US" sz="2400" b="1" i="0" u="none" strike="noStrike" dirty="0" smtClean="0">
                <a:latin typeface="Times" panose="02020603050405020304" pitchFamily="18" charset="0"/>
                <a:cs typeface="Times" panose="02020603050405020304" pitchFamily="18" charset="0"/>
              </a:rPr>
              <a:t> </a:t>
            </a:r>
            <a:r>
              <a:rPr lang="en-US" sz="2400" b="1" i="0" u="none" strike="noStrike" baseline="0" dirty="0" smtClean="0">
                <a:latin typeface="Times" panose="02020603050405020304" pitchFamily="18" charset="0"/>
                <a:cs typeface="Times" panose="02020603050405020304" pitchFamily="18" charset="0"/>
              </a:rPr>
              <a:t>in livelihood diversification </a:t>
            </a:r>
            <a:r>
              <a:rPr lang="en-US" sz="2400" b="1" dirty="0" smtClean="0">
                <a:latin typeface="Times" panose="02020603050405020304" pitchFamily="18" charset="0"/>
                <a:cs typeface="Times" panose="02020603050405020304" pitchFamily="18" charset="0"/>
              </a:rPr>
              <a:t>has </a:t>
            </a:r>
            <a:r>
              <a:rPr lang="en-US" sz="2400" b="1" i="0" u="none" strike="noStrike" baseline="0" dirty="0" smtClean="0">
                <a:latin typeface="Times" panose="02020603050405020304" pitchFamily="18" charset="0"/>
                <a:cs typeface="Times" panose="02020603050405020304" pitchFamily="18" charset="0"/>
              </a:rPr>
              <a:t>complemented</a:t>
            </a:r>
            <a:r>
              <a:rPr lang="en-US" sz="2400" b="1" i="0" u="none" strike="noStrike" dirty="0" smtClean="0">
                <a:latin typeface="Times" panose="02020603050405020304" pitchFamily="18" charset="0"/>
                <a:cs typeface="Times" panose="02020603050405020304" pitchFamily="18" charset="0"/>
              </a:rPr>
              <a:t> </a:t>
            </a:r>
            <a:r>
              <a:rPr lang="en-US" sz="2400" b="1" i="0" u="none" strike="noStrike" baseline="0" dirty="0" smtClean="0">
                <a:latin typeface="Times" panose="02020603050405020304" pitchFamily="18" charset="0"/>
                <a:cs typeface="Times" panose="02020603050405020304" pitchFamily="18" charset="0"/>
              </a:rPr>
              <a:t>flexible pastoral strategies well for the</a:t>
            </a:r>
            <a:r>
              <a:rPr lang="en-US" sz="2400" b="1" i="0" u="none" strike="noStrike" dirty="0" smtClean="0">
                <a:latin typeface="Times" panose="02020603050405020304" pitchFamily="18" charset="0"/>
                <a:cs typeface="Times" panose="02020603050405020304" pitchFamily="18" charset="0"/>
              </a:rPr>
              <a:t> </a:t>
            </a:r>
            <a:r>
              <a:rPr lang="en-US" sz="2400" b="1" i="0" u="none" strike="noStrike" baseline="0" dirty="0" smtClean="0">
                <a:latin typeface="Times" panose="02020603050405020304" pitchFamily="18" charset="0"/>
                <a:cs typeface="Times" panose="02020603050405020304" pitchFamily="18" charset="0"/>
              </a:rPr>
              <a:t>better-off</a:t>
            </a:r>
            <a:r>
              <a:rPr lang="en-US" sz="2400" b="1" i="0" u="none" strike="noStrike" dirty="0" smtClean="0">
                <a:latin typeface="Times" panose="02020603050405020304" pitchFamily="18" charset="0"/>
                <a:cs typeface="Times" panose="02020603050405020304" pitchFamily="18" charset="0"/>
              </a:rPr>
              <a:t> (Little et.a</a:t>
            </a:r>
            <a:r>
              <a:rPr lang="en-US" sz="2400" b="1" dirty="0" smtClean="0">
                <a:latin typeface="Times" panose="02020603050405020304" pitchFamily="18" charset="0"/>
                <a:cs typeface="Times" panose="02020603050405020304" pitchFamily="18" charset="0"/>
              </a:rPr>
              <a:t>l 2007)</a:t>
            </a:r>
            <a:endParaRPr lang="en-US" sz="24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48823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5" y="365125"/>
            <a:ext cx="11307650" cy="1875799"/>
          </a:xfrm>
        </p:spPr>
        <p:txBody>
          <a:bodyPr/>
          <a:lstStyle/>
          <a:p>
            <a:pPr algn="just"/>
            <a:r>
              <a:rPr lang="en-US" b="1" dirty="0" smtClean="0">
                <a:latin typeface="Times" panose="02020603050405020304" pitchFamily="18" charset="0"/>
                <a:cs typeface="Times" panose="02020603050405020304" pitchFamily="18" charset="0"/>
              </a:rPr>
              <a:t>Beyond the rhetoric of local knowledge, scientific knowledge and policy integration</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721217" y="2395470"/>
            <a:ext cx="10869769" cy="4288665"/>
          </a:xfrm>
        </p:spPr>
        <p:txBody>
          <a:bodyPr>
            <a:normAutofit fontScale="92500"/>
          </a:bodyPr>
          <a:lstStyle/>
          <a:p>
            <a:pPr algn="ctr"/>
            <a:r>
              <a:rPr lang="en-US" b="1" dirty="0" smtClean="0">
                <a:latin typeface="Times" panose="02020603050405020304" pitchFamily="18" charset="0"/>
                <a:cs typeface="Times" panose="02020603050405020304" pitchFamily="18" charset="0"/>
              </a:rPr>
              <a:t>Integration as a facade?</a:t>
            </a:r>
            <a:endParaRPr lang="en-US" b="1" dirty="0">
              <a:latin typeface="Times" panose="02020603050405020304" pitchFamily="18" charset="0"/>
              <a:cs typeface="Times" panose="02020603050405020304" pitchFamily="18" charset="0"/>
            </a:endParaRPr>
          </a:p>
          <a:p>
            <a:pPr algn="ctr"/>
            <a:r>
              <a:rPr lang="en-US" b="1" dirty="0" smtClean="0">
                <a:latin typeface="Times" panose="02020603050405020304" pitchFamily="18" charset="0"/>
                <a:cs typeface="Times" panose="02020603050405020304" pitchFamily="18" charset="0"/>
              </a:rPr>
              <a:t>Desktop policies based on ideals rather than realities</a:t>
            </a:r>
            <a:endParaRPr lang="en-US" b="1" dirty="0">
              <a:latin typeface="Times" panose="02020603050405020304" pitchFamily="18" charset="0"/>
              <a:cs typeface="Times" panose="02020603050405020304" pitchFamily="18" charset="0"/>
            </a:endParaRPr>
          </a:p>
          <a:p>
            <a:endParaRPr lang="en-US" b="1" dirty="0" smtClean="0">
              <a:latin typeface="Times" panose="02020603050405020304" pitchFamily="18" charset="0"/>
              <a:cs typeface="Times" panose="02020603050405020304" pitchFamily="18" charset="0"/>
            </a:endParaRPr>
          </a:p>
          <a:p>
            <a:pPr marL="0" lvl="0" indent="0" algn="just">
              <a:lnSpc>
                <a:spcPct val="150000"/>
              </a:lnSpc>
              <a:buNone/>
            </a:pPr>
            <a:r>
              <a:rPr lang="en-US" b="1" dirty="0">
                <a:solidFill>
                  <a:srgbClr val="000000"/>
                </a:solidFill>
                <a:latin typeface="Times" panose="02020603050405020304" pitchFamily="18" charset="0"/>
                <a:cs typeface="Times" panose="02020603050405020304" pitchFamily="18" charset="0"/>
              </a:rPr>
              <a:t>“It is by trying to understand how poor people manage their livelihoods and their natural resources in conditions of great difficulty that science can learn to make itself more useful to them, rather than by promoting transformations based on imported models” (</a:t>
            </a:r>
            <a:r>
              <a:rPr lang="en-US" b="1" dirty="0" err="1">
                <a:solidFill>
                  <a:srgbClr val="000000"/>
                </a:solidFill>
                <a:latin typeface="Times" panose="02020603050405020304" pitchFamily="18" charset="0"/>
                <a:cs typeface="Times" panose="02020603050405020304" pitchFamily="18" charset="0"/>
              </a:rPr>
              <a:t>Mortimore</a:t>
            </a:r>
            <a:r>
              <a:rPr lang="en-US" b="1" dirty="0">
                <a:solidFill>
                  <a:srgbClr val="000000"/>
                </a:solidFill>
                <a:latin typeface="Times" panose="02020603050405020304" pitchFamily="18" charset="0"/>
                <a:cs typeface="Times" panose="02020603050405020304" pitchFamily="18" charset="0"/>
              </a:rPr>
              <a:t>, 2005: 47). </a:t>
            </a:r>
            <a:endParaRPr lang="en-US" b="1" dirty="0">
              <a:solidFill>
                <a:prstClr val="black"/>
              </a:solidFill>
              <a:latin typeface="Times" panose="02020603050405020304" pitchFamily="18" charset="0"/>
              <a:cs typeface="Times" panose="02020603050405020304" pitchFamily="18" charset="0"/>
            </a:endParaRPr>
          </a:p>
          <a:p>
            <a:endParaRPr lang="en-US"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098348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panose="02020603050405020304" pitchFamily="18" charset="0"/>
                <a:cs typeface="Times" panose="02020603050405020304" pitchFamily="18" charset="0"/>
              </a:rPr>
              <a:t>Adaptive Research?</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489397" y="1825624"/>
            <a:ext cx="10864403" cy="4729721"/>
          </a:xfrm>
        </p:spPr>
        <p:txBody>
          <a:bodyPr/>
          <a:lstStyle/>
          <a:p>
            <a:pPr algn="ctr"/>
            <a:r>
              <a:rPr lang="en-US" b="1" i="0" u="none" strike="noStrike" baseline="0" dirty="0" smtClean="0">
                <a:latin typeface="Times" panose="02020603050405020304" pitchFamily="18" charset="0"/>
                <a:cs typeface="Times" panose="02020603050405020304" pitchFamily="18" charset="0"/>
              </a:rPr>
              <a:t>some current understanding is likely to be</a:t>
            </a:r>
            <a:r>
              <a:rPr lang="en-US" b="1" i="0" u="none" strike="noStrike" dirty="0" smtClean="0">
                <a:latin typeface="Times" panose="02020603050405020304" pitchFamily="18" charset="0"/>
                <a:cs typeface="Times" panose="02020603050405020304" pitchFamily="18" charset="0"/>
              </a:rPr>
              <a:t> </a:t>
            </a:r>
            <a:r>
              <a:rPr lang="en-US" b="1" i="0" u="none" strike="noStrike" baseline="0" dirty="0" smtClean="0">
                <a:latin typeface="Times" panose="02020603050405020304" pitchFamily="18" charset="0"/>
                <a:cs typeface="Times" panose="02020603050405020304" pitchFamily="18" charset="0"/>
              </a:rPr>
              <a:t>wrong</a:t>
            </a:r>
          </a:p>
          <a:p>
            <a:pPr marL="0" indent="0" algn="ctr">
              <a:buNone/>
            </a:pPr>
            <a:endParaRPr lang="en-US" b="1" i="0" u="none" strike="noStrike" baseline="0" dirty="0" smtClean="0">
              <a:latin typeface="Times" panose="02020603050405020304" pitchFamily="18" charset="0"/>
              <a:cs typeface="Times" panose="02020603050405020304" pitchFamily="18" charset="0"/>
            </a:endParaRPr>
          </a:p>
          <a:p>
            <a:pPr marL="0" indent="0" algn="ctr">
              <a:buNone/>
            </a:pPr>
            <a:endParaRPr lang="en-US" b="1" i="0" u="none" strike="noStrike" baseline="0" dirty="0" smtClean="0">
              <a:latin typeface="Times" panose="02020603050405020304" pitchFamily="18" charset="0"/>
              <a:cs typeface="Times" panose="02020603050405020304" pitchFamily="18" charset="0"/>
            </a:endParaRPr>
          </a:p>
          <a:p>
            <a:pPr algn="ctr"/>
            <a:r>
              <a:rPr lang="en-US" b="1" i="0" u="none" strike="noStrike" baseline="0" dirty="0" smtClean="0">
                <a:latin typeface="Times" panose="02020603050405020304" pitchFamily="18" charset="0"/>
                <a:cs typeface="Times" panose="02020603050405020304" pitchFamily="18" charset="0"/>
              </a:rPr>
              <a:t>Organizations, biophysical and social systems</a:t>
            </a:r>
            <a:r>
              <a:rPr lang="en-US" b="1" i="0" u="none" strike="noStrike" dirty="0" smtClean="0">
                <a:latin typeface="Times" panose="02020603050405020304" pitchFamily="18" charset="0"/>
                <a:cs typeface="Times" panose="02020603050405020304" pitchFamily="18" charset="0"/>
              </a:rPr>
              <a:t> may shift/ </a:t>
            </a:r>
            <a:r>
              <a:rPr lang="en-US" b="1" i="0" u="none" strike="noStrike" baseline="0" dirty="0" smtClean="0">
                <a:latin typeface="Times" panose="02020603050405020304" pitchFamily="18" charset="0"/>
                <a:cs typeface="Times" panose="02020603050405020304" pitchFamily="18" charset="0"/>
              </a:rPr>
              <a:t>change</a:t>
            </a:r>
          </a:p>
          <a:p>
            <a:pPr algn="ctr"/>
            <a:endParaRPr lang="en-US" b="1" dirty="0">
              <a:latin typeface="Times" panose="02020603050405020304" pitchFamily="18" charset="0"/>
              <a:cs typeface="Times" panose="02020603050405020304" pitchFamily="18" charset="0"/>
            </a:endParaRPr>
          </a:p>
          <a:p>
            <a:pPr algn="ctr"/>
            <a:endParaRPr lang="en-US" b="1" i="0" u="none" strike="noStrike" baseline="0" dirty="0" smtClean="0">
              <a:latin typeface="Times" panose="02020603050405020304" pitchFamily="18" charset="0"/>
              <a:cs typeface="Times" panose="02020603050405020304" pitchFamily="18" charset="0"/>
            </a:endParaRPr>
          </a:p>
          <a:p>
            <a:pPr algn="ctr"/>
            <a:r>
              <a:rPr lang="en-US" b="1" i="0" u="none" strike="noStrike" baseline="0" dirty="0" smtClean="0">
                <a:latin typeface="Times" panose="02020603050405020304" pitchFamily="18" charset="0"/>
                <a:cs typeface="Times" panose="02020603050405020304" pitchFamily="18" charset="0"/>
              </a:rPr>
              <a:t>Fixed rules are likely to fail because</a:t>
            </a:r>
            <a:r>
              <a:rPr lang="en-US" b="1" i="0" u="none" strike="noStrike" dirty="0" smtClean="0">
                <a:latin typeface="Times" panose="02020603050405020304" pitchFamily="18" charset="0"/>
                <a:cs typeface="Times" panose="02020603050405020304" pitchFamily="18" charset="0"/>
              </a:rPr>
              <a:t> </a:t>
            </a:r>
            <a:r>
              <a:rPr lang="en-US" b="1" i="0" u="none" strike="noStrike" baseline="0" dirty="0" smtClean="0">
                <a:latin typeface="Times" panose="02020603050405020304" pitchFamily="18" charset="0"/>
                <a:cs typeface="Times" panose="02020603050405020304" pitchFamily="18" charset="0"/>
              </a:rPr>
              <a:t>they place too much confidence in the current</a:t>
            </a:r>
            <a:r>
              <a:rPr lang="en-US" b="1" i="0" u="none" strike="noStrike" dirty="0" smtClean="0">
                <a:latin typeface="Times" panose="02020603050405020304" pitchFamily="18" charset="0"/>
                <a:cs typeface="Times" panose="02020603050405020304" pitchFamily="18" charset="0"/>
              </a:rPr>
              <a:t> </a:t>
            </a:r>
            <a:r>
              <a:rPr lang="en-US" b="1" i="0" u="none" strike="noStrike" baseline="0" dirty="0" smtClean="0">
                <a:latin typeface="Times" panose="02020603050405020304" pitchFamily="18" charset="0"/>
                <a:cs typeface="Times" panose="02020603050405020304" pitchFamily="18" charset="0"/>
              </a:rPr>
              <a:t>state of knowledge,</a:t>
            </a:r>
            <a:r>
              <a:rPr lang="en-US" b="1" dirty="0" smtClean="0">
                <a:latin typeface="Times" panose="02020603050405020304" pitchFamily="18" charset="0"/>
                <a:cs typeface="Times" panose="02020603050405020304" pitchFamily="18" charset="0"/>
              </a:rPr>
              <a:t> (Dietz et. al 2003).</a:t>
            </a:r>
            <a:endParaRPr lang="en-US"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490808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141669"/>
            <a:ext cx="10954555" cy="1223492"/>
          </a:xfrm>
        </p:spPr>
        <p:txBody>
          <a:bodyPr/>
          <a:lstStyle/>
          <a:p>
            <a:r>
              <a:rPr lang="en-US" b="1" dirty="0" smtClean="0">
                <a:latin typeface="Times" panose="02020603050405020304" pitchFamily="18" charset="0"/>
                <a:cs typeface="Times" panose="02020603050405020304" pitchFamily="18" charset="0"/>
              </a:rPr>
              <a:t>Introduction</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528033" y="1223492"/>
            <a:ext cx="11346287" cy="5499280"/>
          </a:xfrm>
        </p:spPr>
        <p:txBody>
          <a:bodyPr>
            <a:normAutofit lnSpcReduction="10000"/>
          </a:bodyPr>
          <a:lstStyle/>
          <a:p>
            <a:pPr lvl="0" algn="just">
              <a:lnSpc>
                <a:spcPct val="150000"/>
              </a:lnSpc>
              <a:spcBef>
                <a:spcPts val="0"/>
              </a:spcBef>
            </a:pP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For millennia, mobility among the </a:t>
            </a:r>
            <a:r>
              <a:rPr lang="en-US" sz="2400" b="1" dirty="0" err="1">
                <a:solidFill>
                  <a:prstClr val="black"/>
                </a:solidFill>
                <a:latin typeface="Times" panose="02020603050405020304" pitchFamily="18" charset="0"/>
                <a:ea typeface="Calibri" panose="020F0502020204030204" pitchFamily="34" charset="0"/>
                <a:cs typeface="Times New Roman" panose="02020603050405020304" pitchFamily="18" charset="0"/>
              </a:rPr>
              <a:t>Maasai</a:t>
            </a: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 has been a key strategy in response to both environmental and socio-political conditions (</a:t>
            </a:r>
            <a:r>
              <a:rPr lang="en-US" sz="2400" b="1" dirty="0" err="1">
                <a:solidFill>
                  <a:prstClr val="black"/>
                </a:solidFill>
                <a:latin typeface="Times" panose="02020603050405020304" pitchFamily="18" charset="0"/>
                <a:ea typeface="Calibri" panose="020F0502020204030204" pitchFamily="34" charset="0"/>
                <a:cs typeface="Times New Roman" panose="02020603050405020304" pitchFamily="18" charset="0"/>
              </a:rPr>
              <a:t>Eschborn</a:t>
            </a: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 2002). </a:t>
            </a:r>
            <a:endParaRPr lang="en-US" sz="2400" b="1" dirty="0" smtClean="0">
              <a:solidFill>
                <a:prstClr val="black"/>
              </a:solidFill>
              <a:latin typeface="Times" panose="02020603050405020304" pitchFamily="18" charset="0"/>
              <a:ea typeface="Calibri" panose="020F0502020204030204" pitchFamily="34" charset="0"/>
              <a:cs typeface="Times New Roman" panose="02020603050405020304" pitchFamily="18" charset="0"/>
            </a:endParaRPr>
          </a:p>
          <a:p>
            <a:pPr lvl="0" algn="just">
              <a:lnSpc>
                <a:spcPct val="150000"/>
              </a:lnSpc>
              <a:spcBef>
                <a:spcPts val="0"/>
              </a:spcBef>
            </a:pPr>
            <a:endParaRPr lang="en-US" sz="2400" b="1" dirty="0" smtClean="0">
              <a:solidFill>
                <a:prstClr val="black"/>
              </a:solidFill>
              <a:latin typeface="Times" panose="02020603050405020304" pitchFamily="18" charset="0"/>
              <a:ea typeface="Calibri" panose="020F0502020204030204" pitchFamily="34" charset="0"/>
              <a:cs typeface="Times New Roman" panose="02020603050405020304" pitchFamily="18" charset="0"/>
            </a:endParaRPr>
          </a:p>
          <a:p>
            <a:pPr lvl="0" algn="just">
              <a:lnSpc>
                <a:spcPct val="150000"/>
              </a:lnSpc>
              <a:spcBef>
                <a:spcPts val="0"/>
              </a:spcBef>
            </a:pPr>
            <a:endPar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endParaRPr>
          </a:p>
          <a:p>
            <a:pPr lvl="0" algn="just">
              <a:lnSpc>
                <a:spcPct val="150000"/>
              </a:lnSpc>
              <a:spcBef>
                <a:spcPts val="0"/>
              </a:spcBef>
            </a:pP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Today, this flexibility is challenged and even threatened (Homewood et.al 2009; </a:t>
            </a:r>
            <a:r>
              <a:rPr lang="en-US" sz="2400" b="1" dirty="0" err="1">
                <a:solidFill>
                  <a:prstClr val="black"/>
                </a:solidFill>
                <a:latin typeface="Times" panose="02020603050405020304" pitchFamily="18" charset="0"/>
                <a:ea typeface="Calibri" panose="020F0502020204030204" pitchFamily="34" charset="0"/>
                <a:cs typeface="Times New Roman" panose="02020603050405020304" pitchFamily="18" charset="0"/>
              </a:rPr>
              <a:t>Bhola</a:t>
            </a: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 et. al 2012; </a:t>
            </a:r>
            <a:r>
              <a:rPr lang="en-US" sz="2400" b="1" dirty="0" err="1">
                <a:solidFill>
                  <a:prstClr val="black"/>
                </a:solidFill>
                <a:latin typeface="Times" panose="02020603050405020304" pitchFamily="18" charset="0"/>
                <a:ea typeface="Calibri" panose="020F0502020204030204" pitchFamily="34" charset="0"/>
                <a:cs typeface="Times New Roman" panose="02020603050405020304" pitchFamily="18" charset="0"/>
              </a:rPr>
              <a:t>Ogutu</a:t>
            </a: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 et. al 2008; 2011</a:t>
            </a:r>
            <a:r>
              <a:rPr lang="en-US" sz="2400" b="1" dirty="0" smtClean="0">
                <a:solidFill>
                  <a:prstClr val="black"/>
                </a:solidFill>
                <a:latin typeface="Times" panose="02020603050405020304" pitchFamily="18" charset="0"/>
                <a:ea typeface="Calibri" panose="020F0502020204030204" pitchFamily="34" charset="0"/>
                <a:cs typeface="Times New Roman" panose="02020603050405020304" pitchFamily="18" charset="0"/>
              </a:rPr>
              <a:t>).</a:t>
            </a:r>
          </a:p>
          <a:p>
            <a:pPr marL="0" lvl="0" indent="0" algn="just">
              <a:lnSpc>
                <a:spcPct val="150000"/>
              </a:lnSpc>
              <a:spcBef>
                <a:spcPts val="0"/>
              </a:spcBef>
              <a:buNone/>
            </a:pPr>
            <a:endParaRPr lang="en-US" sz="2400" b="1" dirty="0" smtClean="0">
              <a:solidFill>
                <a:prstClr val="black"/>
              </a:solidFill>
              <a:latin typeface="Times"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Bef>
                <a:spcPts val="0"/>
              </a:spcBef>
              <a:buNone/>
            </a:pPr>
            <a:endPar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endParaRPr>
          </a:p>
          <a:p>
            <a:pPr lvl="0" algn="just">
              <a:lnSpc>
                <a:spcPct val="150000"/>
              </a:lnSpc>
              <a:spcBef>
                <a:spcPts val="0"/>
              </a:spcBef>
            </a:pPr>
            <a:r>
              <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rPr>
              <a:t>These emerging developments play-out in an already inherently intricate socio-ecological background.</a:t>
            </a:r>
            <a:endParaRPr lang="en-US" sz="2000" b="1"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Bef>
                <a:spcPts val="0"/>
              </a:spcBef>
            </a:pPr>
            <a:endParaRPr lang="en-US" sz="2400" b="1" dirty="0">
              <a:solidFill>
                <a:prstClr val="black"/>
              </a:solidFill>
              <a:latin typeface="Times"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03672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141669"/>
            <a:ext cx="10954555" cy="1236370"/>
          </a:xfrm>
        </p:spPr>
        <p:txBody>
          <a:bodyPr>
            <a:normAutofit/>
          </a:bodyPr>
          <a:lstStyle/>
          <a:p>
            <a:r>
              <a:rPr lang="en-US" sz="4000" b="1" dirty="0" smtClean="0">
                <a:latin typeface="Times" panose="02020603050405020304" pitchFamily="18" charset="0"/>
                <a:cs typeface="Times" panose="02020603050405020304" pitchFamily="18" charset="0"/>
              </a:rPr>
              <a:t>Delimiting the study</a:t>
            </a:r>
            <a:endParaRPr lang="en-US" sz="4000"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540913" y="1184856"/>
            <a:ext cx="10947042" cy="5396248"/>
          </a:xfrm>
        </p:spPr>
        <p:txBody>
          <a:bodyPr/>
          <a:lstStyle/>
          <a:p>
            <a:pPr algn="just"/>
            <a:r>
              <a:rPr lang="en-US" b="1" dirty="0" smtClean="0">
                <a:latin typeface="Times" panose="02020603050405020304" pitchFamily="18" charset="0"/>
                <a:cs typeface="Times" panose="02020603050405020304" pitchFamily="18" charset="0"/>
              </a:rPr>
              <a:t>Minimal focus and even silence on the role of </a:t>
            </a:r>
            <a:r>
              <a:rPr lang="en-US" b="1" dirty="0" err="1" smtClean="0">
                <a:latin typeface="Times" panose="02020603050405020304" pitchFamily="18" charset="0"/>
                <a:cs typeface="Times" panose="02020603050405020304" pitchFamily="18" charset="0"/>
              </a:rPr>
              <a:t>Maasai</a:t>
            </a:r>
            <a:r>
              <a:rPr lang="en-US" b="1" dirty="0" smtClean="0">
                <a:latin typeface="Times" panose="02020603050405020304" pitchFamily="18" charset="0"/>
                <a:cs typeface="Times" panose="02020603050405020304" pitchFamily="18" charset="0"/>
              </a:rPr>
              <a:t> woman in conservation</a:t>
            </a:r>
          </a:p>
          <a:p>
            <a:pPr marL="0" indent="0" algn="just">
              <a:buNone/>
            </a:pPr>
            <a:endParaRPr lang="en-US" b="1" dirty="0">
              <a:latin typeface="Times" panose="02020603050405020304" pitchFamily="18" charset="0"/>
              <a:cs typeface="Times" panose="02020603050405020304" pitchFamily="18" charset="0"/>
            </a:endParaRPr>
          </a:p>
          <a:p>
            <a:pPr algn="just"/>
            <a:r>
              <a:rPr lang="en-GB" b="1" dirty="0" smtClean="0">
                <a:effectLst/>
                <a:latin typeface="Times" panose="02020603050405020304" pitchFamily="18" charset="0"/>
                <a:ea typeface="Calibri" panose="020F0502020204030204" pitchFamily="34" charset="0"/>
              </a:rPr>
              <a:t>The </a:t>
            </a:r>
            <a:r>
              <a:rPr lang="en-GB" b="1" dirty="0" err="1" smtClean="0">
                <a:effectLst/>
                <a:latin typeface="Times" panose="02020603050405020304" pitchFamily="18" charset="0"/>
                <a:ea typeface="Calibri" panose="020F0502020204030204" pitchFamily="34" charset="0"/>
              </a:rPr>
              <a:t>Maasai</a:t>
            </a:r>
            <a:r>
              <a:rPr lang="en-GB" b="1" dirty="0" smtClean="0">
                <a:effectLst/>
                <a:latin typeface="Times" panose="02020603050405020304" pitchFamily="18" charset="0"/>
                <a:ea typeface="Calibri" panose="020F0502020204030204" pitchFamily="34" charset="0"/>
              </a:rPr>
              <a:t> society still grapples with deep-seated social-cultural realities and traditions that increasingly impede the needed attitude changes to facilitate women’s actual roles in conservation</a:t>
            </a:r>
          </a:p>
          <a:p>
            <a:pPr algn="ctr"/>
            <a:r>
              <a:rPr lang="en-GB" b="1" dirty="0">
                <a:latin typeface="Times" panose="02020603050405020304" pitchFamily="18" charset="0"/>
                <a:ea typeface="Calibri" panose="020F0502020204030204" pitchFamily="34" charset="0"/>
              </a:rPr>
              <a:t>i</a:t>
            </a:r>
            <a:r>
              <a:rPr lang="en-GB" b="1" dirty="0" smtClean="0">
                <a:latin typeface="Times" panose="02020603050405020304" pitchFamily="18" charset="0"/>
                <a:ea typeface="Calibri" panose="020F0502020204030204" pitchFamily="34" charset="0"/>
              </a:rPr>
              <a:t>.e. </a:t>
            </a:r>
            <a:r>
              <a:rPr lang="en-GB" b="1" dirty="0" smtClean="0">
                <a:effectLst/>
                <a:latin typeface="Times" panose="02020603050405020304" pitchFamily="18" charset="0"/>
                <a:ea typeface="Calibri" panose="020F0502020204030204" pitchFamily="34" charset="0"/>
              </a:rPr>
              <a:t>Patriarchy and property rights</a:t>
            </a:r>
          </a:p>
          <a:p>
            <a:pPr marL="0" indent="0" algn="ctr">
              <a:buNone/>
            </a:pPr>
            <a:endParaRPr lang="en-GB" b="1" dirty="0" smtClean="0">
              <a:effectLst/>
              <a:latin typeface="Times" panose="02020603050405020304" pitchFamily="18" charset="0"/>
              <a:ea typeface="Calibri" panose="020F0502020204030204" pitchFamily="34" charset="0"/>
            </a:endParaRPr>
          </a:p>
          <a:p>
            <a:pPr algn="just"/>
            <a:r>
              <a:rPr lang="en-GB" b="1" dirty="0" smtClean="0">
                <a:effectLst/>
                <a:latin typeface="Times" panose="02020603050405020304" pitchFamily="18" charset="0"/>
                <a:ea typeface="Calibri" panose="020F0502020204030204" pitchFamily="34" charset="0"/>
              </a:rPr>
              <a:t>Nevertheless, studies elsewhere in Kenya have shown that women become good environmental stewards against the backdrop of cultural constraints (</a:t>
            </a:r>
            <a:r>
              <a:rPr lang="en-GB" b="1" dirty="0" err="1" smtClean="0">
                <a:effectLst/>
                <a:latin typeface="Times" panose="02020603050405020304" pitchFamily="18" charset="0"/>
                <a:ea typeface="Calibri" panose="020F0502020204030204" pitchFamily="34" charset="0"/>
              </a:rPr>
              <a:t>Nzau</a:t>
            </a:r>
            <a:r>
              <a:rPr lang="en-GB" b="1" dirty="0" smtClean="0">
                <a:effectLst/>
                <a:latin typeface="Times" panose="02020603050405020304" pitchFamily="18" charset="0"/>
                <a:ea typeface="Calibri" panose="020F0502020204030204" pitchFamily="34" charset="0"/>
              </a:rPr>
              <a:t> 2014; </a:t>
            </a:r>
            <a:r>
              <a:rPr lang="en-GB" b="1" dirty="0" err="1" smtClean="0">
                <a:effectLst/>
                <a:latin typeface="Times" panose="02020603050405020304" pitchFamily="18" charset="0"/>
                <a:ea typeface="Calibri" panose="020F0502020204030204" pitchFamily="34" charset="0"/>
              </a:rPr>
              <a:t>Tiffen</a:t>
            </a:r>
            <a:r>
              <a:rPr lang="en-GB" b="1" dirty="0" smtClean="0">
                <a:effectLst/>
                <a:latin typeface="Times" panose="02020603050405020304" pitchFamily="18" charset="0"/>
                <a:ea typeface="Calibri" panose="020F0502020204030204" pitchFamily="34" charset="0"/>
              </a:rPr>
              <a:t> and </a:t>
            </a:r>
            <a:r>
              <a:rPr lang="en-GB" b="1" dirty="0" err="1" smtClean="0">
                <a:effectLst/>
                <a:latin typeface="Times" panose="02020603050405020304" pitchFamily="18" charset="0"/>
                <a:ea typeface="Calibri" panose="020F0502020204030204" pitchFamily="34" charset="0"/>
              </a:rPr>
              <a:t>Moltimore</a:t>
            </a:r>
            <a:r>
              <a:rPr lang="en-GB" b="1" dirty="0" smtClean="0">
                <a:effectLst/>
                <a:latin typeface="Times" panose="02020603050405020304" pitchFamily="18" charset="0"/>
                <a:ea typeface="Calibri" panose="020F0502020204030204" pitchFamily="34" charset="0"/>
              </a:rPr>
              <a:t> 1994). </a:t>
            </a:r>
            <a:endParaRPr lang="en-US"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11631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3213"/>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838200" y="708338"/>
            <a:ext cx="10515600" cy="5468625"/>
          </a:xfrm>
        </p:spPr>
        <p:txBody>
          <a:bodyPr>
            <a:normAutofit fontScale="92500" lnSpcReduction="10000"/>
          </a:bodyPr>
          <a:lstStyle/>
          <a:p>
            <a:pPr marL="0" lvl="0" indent="0">
              <a:buNone/>
            </a:pPr>
            <a:r>
              <a:rPr lang="en-US" sz="3200" b="1" i="1" dirty="0">
                <a:solidFill>
                  <a:prstClr val="black"/>
                </a:solidFill>
                <a:latin typeface="Times" panose="02020603050405020304" pitchFamily="18" charset="0"/>
                <a:cs typeface="Times" panose="02020603050405020304" pitchFamily="18" charset="0"/>
              </a:rPr>
              <a:t>Social Entrepreneurship: </a:t>
            </a:r>
            <a:endParaRPr lang="en-US" sz="3200" b="1" i="1" dirty="0" smtClean="0">
              <a:solidFill>
                <a:prstClr val="black"/>
              </a:solidFill>
              <a:latin typeface="Times" panose="02020603050405020304" pitchFamily="18" charset="0"/>
              <a:cs typeface="Times" panose="02020603050405020304" pitchFamily="18" charset="0"/>
            </a:endParaRPr>
          </a:p>
          <a:p>
            <a:pPr marL="0" lvl="0" indent="0">
              <a:buNone/>
            </a:pPr>
            <a:endParaRPr lang="en-US" sz="3200" b="1" i="1" dirty="0">
              <a:solidFill>
                <a:prstClr val="black"/>
              </a:solidFill>
              <a:latin typeface="Times" panose="02020603050405020304" pitchFamily="18" charset="0"/>
              <a:cs typeface="Times" panose="02020603050405020304" pitchFamily="18" charset="0"/>
            </a:endParaRPr>
          </a:p>
          <a:p>
            <a:pPr lvl="0" algn="just">
              <a:lnSpc>
                <a:spcPct val="150000"/>
              </a:lnSpc>
            </a:pPr>
            <a:r>
              <a:rPr lang="en-US" b="1" dirty="0">
                <a:solidFill>
                  <a:prstClr val="black"/>
                </a:solidFill>
                <a:latin typeface="Times" panose="02020603050405020304" pitchFamily="18" charset="0"/>
                <a:ea typeface="Calibri" panose="020F0502020204030204" pitchFamily="34" charset="0"/>
                <a:cs typeface="Times" panose="02020603050405020304" pitchFamily="18" charset="0"/>
              </a:rPr>
              <a:t>Social purpose business ventures dedicated to adding for-profit motivations to the nonprofit sector; </a:t>
            </a:r>
          </a:p>
          <a:p>
            <a:pPr marL="0" lvl="0" indent="0" algn="just">
              <a:lnSpc>
                <a:spcPct val="150000"/>
              </a:lnSpc>
              <a:buNone/>
            </a:pPr>
            <a:endParaRPr lang="en-US" b="1" dirty="0">
              <a:solidFill>
                <a:prstClr val="black"/>
              </a:solidFill>
              <a:latin typeface="Times" panose="02020603050405020304" pitchFamily="18" charset="0"/>
              <a:ea typeface="Calibri" panose="020F0502020204030204" pitchFamily="34" charset="0"/>
              <a:cs typeface="Times" panose="02020603050405020304" pitchFamily="18" charset="0"/>
            </a:endParaRPr>
          </a:p>
          <a:p>
            <a:pPr lvl="0" algn="just">
              <a:lnSpc>
                <a:spcPct val="150000"/>
              </a:lnSpc>
            </a:pPr>
            <a:r>
              <a:rPr lang="en-US" b="1" dirty="0">
                <a:solidFill>
                  <a:prstClr val="black"/>
                </a:solidFill>
                <a:latin typeface="Times" panose="02020603050405020304" pitchFamily="18" charset="0"/>
                <a:ea typeface="Calibri" panose="020F0502020204030204" pitchFamily="34" charset="0"/>
                <a:cs typeface="Times" panose="02020603050405020304" pitchFamily="18" charset="0"/>
              </a:rPr>
              <a:t>New types of philanthropists supporting venture capital-like ‘investment’ portfolios; and nonprofit organizations that are reinventing themselves by drawing on lessons learned from the business world” (</a:t>
            </a:r>
            <a:r>
              <a:rPr lang="en-US" b="1" dirty="0" err="1">
                <a:solidFill>
                  <a:prstClr val="black"/>
                </a:solidFill>
                <a:latin typeface="Times" panose="02020603050405020304" pitchFamily="18" charset="0"/>
                <a:ea typeface="Calibri" panose="020F0502020204030204" pitchFamily="34" charset="0"/>
                <a:cs typeface="Times" panose="02020603050405020304" pitchFamily="18" charset="0"/>
              </a:rPr>
              <a:t>Mair</a:t>
            </a:r>
            <a:r>
              <a:rPr lang="en-US" b="1" dirty="0">
                <a:solidFill>
                  <a:prstClr val="black"/>
                </a:solidFill>
                <a:latin typeface="Times" panose="02020603050405020304" pitchFamily="18" charset="0"/>
                <a:ea typeface="Calibri" panose="020F0502020204030204" pitchFamily="34" charset="0"/>
                <a:cs typeface="Times" panose="02020603050405020304" pitchFamily="18" charset="0"/>
              </a:rPr>
              <a:t> et.al, 2006).</a:t>
            </a:r>
            <a:endParaRPr lang="en-US" b="1" i="1" dirty="0">
              <a:solidFill>
                <a:prstClr val="black"/>
              </a:solidFill>
              <a:latin typeface="Times" panose="02020603050405020304" pitchFamily="18" charset="0"/>
              <a:cs typeface="Times" panose="02020603050405020304" pitchFamily="18" charset="0"/>
            </a:endParaRPr>
          </a:p>
          <a:p>
            <a:endParaRPr lang="en-US" dirty="0"/>
          </a:p>
        </p:txBody>
      </p:sp>
    </p:spTree>
    <p:extLst>
      <p:ext uri="{BB962C8B-B14F-4D97-AF65-F5344CB8AC3E}">
        <p14:creationId xmlns:p14="http://schemas.microsoft.com/office/powerpoint/2010/main" val="407689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838200" y="2189407"/>
            <a:ext cx="10515600" cy="3987555"/>
          </a:xfrm>
        </p:spPr>
        <p:txBody>
          <a:bodyPr>
            <a:normAutofit/>
          </a:bodyPr>
          <a:lstStyle/>
          <a:p>
            <a:pPr marL="0" indent="0" algn="ctr">
              <a:buNone/>
            </a:pPr>
            <a:r>
              <a:rPr lang="en-US" sz="4400" b="1" dirty="0" smtClean="0">
                <a:latin typeface="Times" panose="02020603050405020304" pitchFamily="18" charset="0"/>
                <a:cs typeface="Times" panose="02020603050405020304" pitchFamily="18" charset="0"/>
              </a:rPr>
              <a:t>HUMAN – ENVIRONMENT NEXUS IN THE MARA: A MULTI-FACATED COMPLEX</a:t>
            </a:r>
            <a:endParaRPr lang="en-US" sz="44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5055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1" y="1"/>
            <a:ext cx="11031829" cy="1690688"/>
          </a:xfrm>
        </p:spPr>
        <p:txBody>
          <a:bodyPr/>
          <a:lstStyle/>
          <a:p>
            <a:r>
              <a:rPr lang="en-US" b="1" dirty="0" smtClean="0">
                <a:latin typeface="Times" panose="02020603050405020304" pitchFamily="18" charset="0"/>
                <a:cs typeface="Times" panose="02020603050405020304" pitchFamily="18" charset="0"/>
              </a:rPr>
              <a:t>The </a:t>
            </a:r>
            <a:r>
              <a:rPr lang="en-US" b="1" dirty="0" err="1" smtClean="0">
                <a:latin typeface="Times" panose="02020603050405020304" pitchFamily="18" charset="0"/>
                <a:cs typeface="Times" panose="02020603050405020304" pitchFamily="18" charset="0"/>
              </a:rPr>
              <a:t>Maasai</a:t>
            </a:r>
            <a:r>
              <a:rPr lang="en-US" b="1" dirty="0" smtClean="0">
                <a:latin typeface="Times" panose="02020603050405020304" pitchFamily="18" charset="0"/>
                <a:cs typeface="Times" panose="02020603050405020304" pitchFamily="18" charset="0"/>
              </a:rPr>
              <a:t> as an homogenous block?</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321971" y="1442434"/>
            <a:ext cx="11616743" cy="5267459"/>
          </a:xfrm>
        </p:spPr>
        <p:txBody>
          <a:bodyPr>
            <a:normAutofit fontScale="92500"/>
          </a:bodyPr>
          <a:lstStyle/>
          <a:p>
            <a:pPr lvl="0" algn="ctr">
              <a:lnSpc>
                <a:spcPct val="150000"/>
              </a:lnSpc>
              <a:spcBef>
                <a:spcPts val="0"/>
              </a:spcBef>
            </a:pPr>
            <a:r>
              <a:rPr lang="en-US" sz="2400" b="1" dirty="0">
                <a:solidFill>
                  <a:prstClr val="black"/>
                </a:solidFill>
                <a:latin typeface="Times" panose="02020603050405020304" pitchFamily="18" charset="0"/>
                <a:ea typeface="Calibri" panose="020F0502020204030204" pitchFamily="34" charset="0"/>
                <a:cs typeface="Times" panose="02020603050405020304" pitchFamily="18" charset="0"/>
              </a:rPr>
              <a:t>Different individuals and households are responding in variant ways (Homewood et.al 2005</a:t>
            </a:r>
            <a:r>
              <a:rPr lang="en-US" sz="2400" b="1" dirty="0" smtClean="0">
                <a:solidFill>
                  <a:prstClr val="black"/>
                </a:solidFill>
                <a:latin typeface="Times" panose="02020603050405020304" pitchFamily="18" charset="0"/>
                <a:ea typeface="Calibri" panose="020F0502020204030204" pitchFamily="34" charset="0"/>
                <a:cs typeface="Times" panose="02020603050405020304" pitchFamily="18" charset="0"/>
              </a:rPr>
              <a:t>)</a:t>
            </a:r>
          </a:p>
          <a:p>
            <a:pPr marL="0" lvl="0" indent="0" algn="ctr">
              <a:lnSpc>
                <a:spcPct val="150000"/>
              </a:lnSpc>
              <a:spcBef>
                <a:spcPts val="0"/>
              </a:spcBef>
              <a:buNone/>
            </a:pPr>
            <a:endParaRPr lang="en-US" sz="2400" b="1" dirty="0">
              <a:solidFill>
                <a:prstClr val="black"/>
              </a:solidFill>
              <a:latin typeface="Times" panose="02020603050405020304" pitchFamily="18" charset="0"/>
              <a:ea typeface="Calibri" panose="020F0502020204030204" pitchFamily="34" charset="0"/>
              <a:cs typeface="Times" panose="02020603050405020304" pitchFamily="18" charset="0"/>
            </a:endParaRPr>
          </a:p>
          <a:p>
            <a:pPr algn="ctr">
              <a:lnSpc>
                <a:spcPct val="150000"/>
              </a:lnSpc>
            </a:pPr>
            <a:r>
              <a:rPr lang="en-US" sz="2400" b="1" dirty="0" smtClean="0">
                <a:solidFill>
                  <a:srgbClr val="000000"/>
                </a:solidFill>
                <a:latin typeface="Times" panose="02020603050405020304" pitchFamily="18" charset="0"/>
                <a:cs typeface="Times" panose="02020603050405020304" pitchFamily="18" charset="0"/>
              </a:rPr>
              <a:t>A </a:t>
            </a:r>
            <a:r>
              <a:rPr lang="en-US" sz="2400" b="1" i="0" u="none" strike="noStrike" baseline="0" dirty="0" smtClean="0">
                <a:solidFill>
                  <a:srgbClr val="000000"/>
                </a:solidFill>
                <a:latin typeface="Times" panose="02020603050405020304" pitchFamily="18" charset="0"/>
                <a:cs typeface="Times" panose="02020603050405020304" pitchFamily="18" charset="0"/>
              </a:rPr>
              <a:t>clear-cut definition of </a:t>
            </a:r>
            <a:r>
              <a:rPr lang="en-US" sz="2400" b="1" dirty="0" smtClean="0">
                <a:solidFill>
                  <a:srgbClr val="000000"/>
                </a:solidFill>
                <a:latin typeface="Times" panose="02020603050405020304" pitchFamily="18" charset="0"/>
                <a:cs typeface="Times" panose="02020603050405020304" pitchFamily="18" charset="0"/>
              </a:rPr>
              <a:t>the contemporary </a:t>
            </a:r>
            <a:r>
              <a:rPr lang="en-US" sz="2400" b="1" dirty="0" err="1" smtClean="0">
                <a:solidFill>
                  <a:srgbClr val="000000"/>
                </a:solidFill>
                <a:latin typeface="Times" panose="02020603050405020304" pitchFamily="18" charset="0"/>
                <a:cs typeface="Times" panose="02020603050405020304" pitchFamily="18" charset="0"/>
              </a:rPr>
              <a:t>Maasai</a:t>
            </a:r>
            <a:r>
              <a:rPr lang="en-US" sz="2400" b="1" dirty="0" smtClean="0">
                <a:solidFill>
                  <a:srgbClr val="000000"/>
                </a:solidFill>
                <a:latin typeface="Times" panose="02020603050405020304" pitchFamily="18" charset="0"/>
                <a:cs typeface="Times" panose="02020603050405020304" pitchFamily="18" charset="0"/>
              </a:rPr>
              <a:t> </a:t>
            </a:r>
            <a:r>
              <a:rPr lang="en-US" sz="2400" b="1" i="0" u="none" strike="noStrike" baseline="0" dirty="0" smtClean="0">
                <a:solidFill>
                  <a:srgbClr val="000000"/>
                </a:solidFill>
                <a:latin typeface="Times" panose="02020603050405020304" pitchFamily="18" charset="0"/>
                <a:cs typeface="Times" panose="02020603050405020304" pitchFamily="18" charset="0"/>
              </a:rPr>
              <a:t>is abstract.</a:t>
            </a:r>
          </a:p>
          <a:p>
            <a:pPr marL="0" indent="0" algn="ctr">
              <a:lnSpc>
                <a:spcPct val="150000"/>
              </a:lnSpc>
              <a:buNone/>
            </a:pPr>
            <a:endParaRPr lang="en-US" sz="2400" b="1" i="0" u="none" strike="noStrike" baseline="0" dirty="0" smtClean="0">
              <a:solidFill>
                <a:srgbClr val="000000"/>
              </a:solidFill>
              <a:latin typeface="Times" panose="02020603050405020304" pitchFamily="18" charset="0"/>
              <a:cs typeface="Times" panose="02020603050405020304" pitchFamily="18" charset="0"/>
            </a:endParaRPr>
          </a:p>
          <a:p>
            <a:pPr algn="ctr">
              <a:lnSpc>
                <a:spcPct val="150000"/>
              </a:lnSpc>
            </a:pPr>
            <a:r>
              <a:rPr lang="en-US" sz="2400" b="1" dirty="0">
                <a:solidFill>
                  <a:srgbClr val="000000"/>
                </a:solidFill>
                <a:latin typeface="Times" panose="02020603050405020304" pitchFamily="18" charset="0"/>
                <a:cs typeface="Times" panose="02020603050405020304" pitchFamily="18" charset="0"/>
              </a:rPr>
              <a:t>A</a:t>
            </a:r>
            <a:r>
              <a:rPr lang="en-US" sz="2400" b="1" i="0" u="none" strike="noStrike" baseline="0" dirty="0" smtClean="0">
                <a:solidFill>
                  <a:srgbClr val="000000"/>
                </a:solidFill>
                <a:latin typeface="Times" panose="02020603050405020304" pitchFamily="18" charset="0"/>
                <a:cs typeface="Times" panose="02020603050405020304" pitchFamily="18" charset="0"/>
              </a:rPr>
              <a:t>s much heterogeneity, as there can be homogeneity depending on the frame of reference. </a:t>
            </a:r>
          </a:p>
          <a:p>
            <a:pPr marL="0" indent="0" algn="ctr">
              <a:lnSpc>
                <a:spcPct val="150000"/>
              </a:lnSpc>
              <a:buNone/>
            </a:pPr>
            <a:endParaRPr lang="en-US" sz="2400" b="1" i="0" u="none" strike="noStrike" baseline="0" dirty="0" smtClean="0">
              <a:solidFill>
                <a:srgbClr val="000000"/>
              </a:solidFill>
              <a:latin typeface="Times" panose="02020603050405020304" pitchFamily="18" charset="0"/>
              <a:cs typeface="Times" panose="02020603050405020304" pitchFamily="18" charset="0"/>
            </a:endParaRPr>
          </a:p>
          <a:p>
            <a:pPr algn="ctr">
              <a:lnSpc>
                <a:spcPct val="150000"/>
              </a:lnSpc>
            </a:pPr>
            <a:r>
              <a:rPr lang="en-US" sz="2400" b="1" i="0" u="none" strike="noStrike" baseline="0" dirty="0" smtClean="0">
                <a:solidFill>
                  <a:srgbClr val="000000"/>
                </a:solidFill>
                <a:latin typeface="Times" panose="02020603050405020304" pitchFamily="18" charset="0"/>
                <a:cs typeface="Times" panose="02020603050405020304" pitchFamily="18" charset="0"/>
              </a:rPr>
              <a:t>Such a situation rises pragmatic questions of how much can be</a:t>
            </a:r>
            <a:r>
              <a:rPr lang="en-US" sz="2400" b="1" i="0" u="none" strike="noStrike" dirty="0" smtClean="0">
                <a:solidFill>
                  <a:srgbClr val="000000"/>
                </a:solidFill>
                <a:latin typeface="Times" panose="02020603050405020304" pitchFamily="18" charset="0"/>
                <a:cs typeface="Times" panose="02020603050405020304" pitchFamily="18" charset="0"/>
              </a:rPr>
              <a:t> </a:t>
            </a:r>
            <a:r>
              <a:rPr lang="en-US" sz="2400" b="1" i="0" u="none" strike="noStrike" baseline="0" dirty="0" smtClean="0">
                <a:solidFill>
                  <a:srgbClr val="000000"/>
                </a:solidFill>
                <a:latin typeface="Times" panose="02020603050405020304" pitchFamily="18" charset="0"/>
                <a:cs typeface="Times" panose="02020603050405020304" pitchFamily="18" charset="0"/>
              </a:rPr>
              <a:t>generalized or simplified.</a:t>
            </a:r>
            <a:endParaRPr lang="en-US" sz="2400"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3991979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913" y="365125"/>
            <a:ext cx="10812887" cy="1901557"/>
          </a:xfrm>
        </p:spPr>
        <p:txBody>
          <a:bodyPr>
            <a:normAutofit/>
          </a:bodyPr>
          <a:lstStyle/>
          <a:p>
            <a:r>
              <a:rPr lang="en-US" b="1" dirty="0" smtClean="0">
                <a:latin typeface="Times" panose="02020603050405020304" pitchFamily="18" charset="0"/>
                <a:cs typeface="Times" panose="02020603050405020304" pitchFamily="18" charset="0"/>
              </a:rPr>
              <a:t>Simplistic, primitive, backwards?</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347730" y="1690688"/>
            <a:ext cx="11006070" cy="4486275"/>
          </a:xfrm>
        </p:spPr>
        <p:txBody>
          <a:bodyPr/>
          <a:lstStyle/>
          <a:p>
            <a:pPr algn="just">
              <a:lnSpc>
                <a:spcPct val="150000"/>
              </a:lnSpc>
            </a:pPr>
            <a:endParaRPr lang="en-US" b="1" dirty="0" smtClean="0">
              <a:latin typeface="Times" panose="02020603050405020304" pitchFamily="18" charset="0"/>
              <a:cs typeface="Times" panose="02020603050405020304" pitchFamily="18" charset="0"/>
            </a:endParaRPr>
          </a:p>
          <a:p>
            <a:pPr algn="just">
              <a:lnSpc>
                <a:spcPct val="150000"/>
              </a:lnSpc>
            </a:pPr>
            <a:endParaRPr lang="en-US" b="1" dirty="0">
              <a:latin typeface="Times" panose="02020603050405020304" pitchFamily="18" charset="0"/>
              <a:cs typeface="Times" panose="02020603050405020304" pitchFamily="18" charset="0"/>
            </a:endParaRPr>
          </a:p>
          <a:p>
            <a:pPr algn="just">
              <a:lnSpc>
                <a:spcPct val="150000"/>
              </a:lnSpc>
            </a:pPr>
            <a:r>
              <a:rPr lang="en-US" b="1" dirty="0" smtClean="0">
                <a:latin typeface="Times" panose="02020603050405020304" pitchFamily="18" charset="0"/>
                <a:cs typeface="Times" panose="02020603050405020304" pitchFamily="18" charset="0"/>
              </a:rPr>
              <a:t>Every society </a:t>
            </a:r>
            <a:r>
              <a:rPr lang="en-US" dirty="0" smtClean="0">
                <a:latin typeface="Times" panose="02020603050405020304" pitchFamily="18" charset="0"/>
                <a:cs typeface="Times" panose="02020603050405020304" pitchFamily="18" charset="0"/>
              </a:rPr>
              <a:t>‪</a:t>
            </a:r>
            <a:r>
              <a:rPr lang="en-US" b="1" u="sng" dirty="0" smtClean="0">
                <a:latin typeface="Times" panose="02020603050405020304" pitchFamily="18" charset="0"/>
                <a:cs typeface="Times" panose="02020603050405020304" pitchFamily="18" charset="0"/>
              </a:rPr>
              <a:t>‎institutionalizes</a:t>
            </a:r>
            <a:r>
              <a:rPr lang="en-US" b="1" dirty="0" smtClean="0">
                <a:latin typeface="Times" panose="02020603050405020304" pitchFamily="18" charset="0"/>
                <a:cs typeface="Times" panose="02020603050405020304" pitchFamily="18" charset="0"/>
              </a:rPr>
              <a:t> certain </a:t>
            </a:r>
            <a:r>
              <a:rPr lang="en-US" b="1" dirty="0">
                <a:latin typeface="Times" panose="02020603050405020304" pitchFamily="18" charset="0"/>
                <a:cs typeface="Times" panose="02020603050405020304" pitchFamily="18" charset="0"/>
              </a:rPr>
              <a:t>practical </a:t>
            </a:r>
            <a:r>
              <a:rPr lang="en-US" dirty="0" smtClean="0">
                <a:latin typeface="Times" panose="02020603050405020304" pitchFamily="18" charset="0"/>
                <a:cs typeface="Times" panose="02020603050405020304" pitchFamily="18" charset="0"/>
              </a:rPr>
              <a:t>‪</a:t>
            </a:r>
            <a:r>
              <a:rPr lang="en-US" b="1" u="sng" dirty="0" smtClean="0">
                <a:latin typeface="Times" panose="02020603050405020304" pitchFamily="18" charset="0"/>
                <a:cs typeface="Times" panose="02020603050405020304" pitchFamily="18" charset="0"/>
              </a:rPr>
              <a:t>techniques</a:t>
            </a:r>
            <a:r>
              <a:rPr lang="en-US" b="1" dirty="0">
                <a:latin typeface="Times" panose="02020603050405020304" pitchFamily="18" charset="0"/>
                <a:cs typeface="Times" panose="02020603050405020304" pitchFamily="18" charset="0"/>
              </a:rPr>
              <a:t> for mastering its </a:t>
            </a:r>
            <a:r>
              <a:rPr lang="en-US" b="1" dirty="0" smtClean="0">
                <a:latin typeface="Times" panose="02020603050405020304" pitchFamily="18" charset="0"/>
                <a:cs typeface="Times" panose="02020603050405020304" pitchFamily="18" charset="0"/>
              </a:rPr>
              <a:t>‪environment.  </a:t>
            </a:r>
            <a:r>
              <a:rPr lang="en-US" b="1" dirty="0">
                <a:latin typeface="Times" panose="02020603050405020304" pitchFamily="18" charset="0"/>
                <a:cs typeface="Times" panose="02020603050405020304" pitchFamily="18" charset="0"/>
              </a:rPr>
              <a:t>This is </a:t>
            </a:r>
            <a:r>
              <a:rPr lang="en-US" b="1" dirty="0" smtClean="0">
                <a:latin typeface="Times" panose="02020603050405020304" pitchFamily="18" charset="0"/>
                <a:cs typeface="Times" panose="02020603050405020304" pitchFamily="18" charset="0"/>
              </a:rPr>
              <a:t>‪</a:t>
            </a:r>
            <a:r>
              <a:rPr lang="en-US" b="1" u="sng" dirty="0" smtClean="0">
                <a:latin typeface="Times" panose="02020603050405020304" pitchFamily="18" charset="0"/>
                <a:cs typeface="Times" panose="02020603050405020304" pitchFamily="18" charset="0"/>
              </a:rPr>
              <a:t>Technology.</a:t>
            </a:r>
          </a:p>
          <a:p>
            <a:pPr algn="just">
              <a:lnSpc>
                <a:spcPct val="150000"/>
              </a:lnSpc>
            </a:pPr>
            <a:endParaRPr lang="en-US" b="1" u="sng"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144258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365125"/>
            <a:ext cx="11101589" cy="1325563"/>
          </a:xfrm>
        </p:spPr>
        <p:txBody>
          <a:bodyPr>
            <a:normAutofit/>
          </a:bodyPr>
          <a:lstStyle/>
          <a:p>
            <a:r>
              <a:rPr lang="en-US" b="1" dirty="0" smtClean="0">
                <a:latin typeface="Times" panose="02020603050405020304" pitchFamily="18" charset="0"/>
                <a:cs typeface="Times" panose="02020603050405020304" pitchFamily="18" charset="0"/>
              </a:rPr>
              <a:t>Going back to what was?</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437881" y="1300766"/>
            <a:ext cx="11372045" cy="5254580"/>
          </a:xfrm>
        </p:spPr>
        <p:txBody>
          <a:bodyPr>
            <a:normAutofit fontScale="85000" lnSpcReduction="10000"/>
          </a:bodyPr>
          <a:lstStyle/>
          <a:p>
            <a:endParaRPr lang="en-US" sz="3200" b="0" i="0" u="none" strike="noStrike" baseline="0" dirty="0" smtClean="0">
              <a:solidFill>
                <a:srgbClr val="000000"/>
              </a:solidFill>
              <a:latin typeface="Times New Roman" panose="02020603050405020304" pitchFamily="18" charset="0"/>
            </a:endParaRPr>
          </a:p>
          <a:p>
            <a:pPr algn="just">
              <a:lnSpc>
                <a:spcPct val="150000"/>
              </a:lnSpc>
            </a:pPr>
            <a:r>
              <a:rPr lang="en-US" b="1" dirty="0">
                <a:solidFill>
                  <a:srgbClr val="000000"/>
                </a:solidFill>
                <a:latin typeface="Times New Roman" panose="02020603050405020304" pitchFamily="18" charset="0"/>
              </a:rPr>
              <a:t>P</a:t>
            </a:r>
            <a:r>
              <a:rPr lang="en-US" b="1" i="0" u="none" strike="noStrike" baseline="0" dirty="0" smtClean="0">
                <a:solidFill>
                  <a:srgbClr val="000000"/>
                </a:solidFill>
                <a:latin typeface="Times New Roman" panose="02020603050405020304" pitchFamily="18" charset="0"/>
              </a:rPr>
              <a:t>roblematic to argue for a pristine period when vegetation existed in a natural state because man, native herds and wildlife have continually modified their environments since their existence (</a:t>
            </a:r>
            <a:r>
              <a:rPr lang="en-US" b="1" i="0" u="none" strike="noStrike" baseline="0" dirty="0" err="1" smtClean="0">
                <a:solidFill>
                  <a:srgbClr val="000000"/>
                </a:solidFill>
                <a:latin typeface="Times New Roman" panose="02020603050405020304" pitchFamily="18" charset="0"/>
              </a:rPr>
              <a:t>Beinart</a:t>
            </a:r>
            <a:r>
              <a:rPr lang="en-US" b="1" i="0" u="none" strike="noStrike" baseline="0" dirty="0" smtClean="0">
                <a:solidFill>
                  <a:srgbClr val="000000"/>
                </a:solidFill>
                <a:latin typeface="Times New Roman" panose="02020603050405020304" pitchFamily="18" charset="0"/>
              </a:rPr>
              <a:t> in Leach and Mearns 1996)</a:t>
            </a:r>
          </a:p>
          <a:p>
            <a:pPr algn="just">
              <a:lnSpc>
                <a:spcPct val="150000"/>
              </a:lnSpc>
            </a:pPr>
            <a:endParaRPr lang="en-US" b="1" i="0" u="none" strike="noStrike" baseline="0" dirty="0" smtClean="0">
              <a:solidFill>
                <a:srgbClr val="000000"/>
              </a:solidFill>
              <a:latin typeface="Times New Roman" panose="02020603050405020304" pitchFamily="18" charset="0"/>
            </a:endParaRPr>
          </a:p>
          <a:p>
            <a:pPr algn="just">
              <a:lnSpc>
                <a:spcPct val="150000"/>
              </a:lnSpc>
            </a:pPr>
            <a:r>
              <a:rPr lang="en-US" b="1" i="0" u="none" strike="noStrike" baseline="0" dirty="0" smtClean="0">
                <a:solidFill>
                  <a:srgbClr val="000000"/>
                </a:solidFill>
                <a:latin typeface="Times New Roman" panose="02020603050405020304" pitchFamily="18" charset="0"/>
              </a:rPr>
              <a:t>Africa has experienced deep climatic fluctuations and variability over millennia (</a:t>
            </a:r>
            <a:r>
              <a:rPr lang="en-US" b="1" i="0" u="none" strike="noStrike" baseline="0" dirty="0" err="1" smtClean="0">
                <a:solidFill>
                  <a:srgbClr val="000000"/>
                </a:solidFill>
                <a:latin typeface="Times New Roman" panose="02020603050405020304" pitchFamily="18" charset="0"/>
              </a:rPr>
              <a:t>Fairhead</a:t>
            </a:r>
            <a:r>
              <a:rPr lang="en-US" b="1" i="0" u="none" strike="noStrike" baseline="0" dirty="0" smtClean="0">
                <a:solidFill>
                  <a:srgbClr val="000000"/>
                </a:solidFill>
                <a:latin typeface="Times New Roman" panose="02020603050405020304" pitchFamily="18" charset="0"/>
              </a:rPr>
              <a:t> and Leach, 1995)</a:t>
            </a:r>
          </a:p>
          <a:p>
            <a:pPr algn="just">
              <a:lnSpc>
                <a:spcPct val="150000"/>
              </a:lnSpc>
            </a:pPr>
            <a:endParaRPr lang="en-US" b="1" dirty="0">
              <a:solidFill>
                <a:srgbClr val="000000"/>
              </a:solidFill>
              <a:latin typeface="Times New Roman" panose="02020603050405020304" pitchFamily="18" charset="0"/>
            </a:endParaRPr>
          </a:p>
          <a:p>
            <a:pPr algn="just">
              <a:lnSpc>
                <a:spcPct val="150000"/>
              </a:lnSpc>
            </a:pPr>
            <a:r>
              <a:rPr lang="en-US" b="1" i="0" u="none" strike="noStrike" baseline="0" dirty="0" smtClean="0">
                <a:solidFill>
                  <a:srgbClr val="000000"/>
                </a:solidFill>
                <a:latin typeface="Times New Roman" panose="02020603050405020304" pitchFamily="18" charset="0"/>
              </a:rPr>
              <a:t>Different trajectories are at play now</a:t>
            </a:r>
          </a:p>
          <a:p>
            <a:endParaRPr lang="en-US" dirty="0"/>
          </a:p>
        </p:txBody>
      </p:sp>
    </p:spTree>
    <p:extLst>
      <p:ext uri="{BB962C8B-B14F-4D97-AF65-F5344CB8AC3E}">
        <p14:creationId xmlns:p14="http://schemas.microsoft.com/office/powerpoint/2010/main" val="604494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365125"/>
            <a:ext cx="11539470" cy="1325563"/>
          </a:xfrm>
        </p:spPr>
        <p:txBody>
          <a:bodyPr/>
          <a:lstStyle/>
          <a:p>
            <a:r>
              <a:rPr lang="en-US" b="1" dirty="0" smtClean="0">
                <a:latin typeface="Times" panose="02020603050405020304" pitchFamily="18" charset="0"/>
                <a:cs typeface="Times" panose="02020603050405020304" pitchFamily="18" charset="0"/>
              </a:rPr>
              <a:t>Environmental deadlock; Push or pull factors?</a:t>
            </a:r>
            <a:endParaRPr lang="en-US" b="1" dirty="0">
              <a:latin typeface="Times" panose="02020603050405020304" pitchFamily="18" charset="0"/>
              <a:cs typeface="Times" panose="02020603050405020304" pitchFamily="18" charset="0"/>
            </a:endParaRPr>
          </a:p>
        </p:txBody>
      </p:sp>
      <p:sp>
        <p:nvSpPr>
          <p:cNvPr id="3" name="Content Placeholder 2"/>
          <p:cNvSpPr>
            <a:spLocks noGrp="1"/>
          </p:cNvSpPr>
          <p:nvPr>
            <p:ph idx="1"/>
          </p:nvPr>
        </p:nvSpPr>
        <p:spPr>
          <a:xfrm>
            <a:off x="540913" y="1690688"/>
            <a:ext cx="11075831" cy="4916174"/>
          </a:xfrm>
        </p:spPr>
        <p:txBody>
          <a:bodyPr/>
          <a:lstStyle/>
          <a:p>
            <a:pPr algn="just">
              <a:lnSpc>
                <a:spcPct val="150000"/>
              </a:lnSpc>
            </a:pPr>
            <a:r>
              <a:rPr lang="en-US" b="1" i="0" u="none" strike="noStrike" baseline="0" dirty="0" smtClean="0">
                <a:solidFill>
                  <a:srgbClr val="000000"/>
                </a:solidFill>
                <a:latin typeface="Times" panose="02020603050405020304" pitchFamily="18" charset="0"/>
                <a:cs typeface="Times" panose="02020603050405020304" pitchFamily="18" charset="0"/>
              </a:rPr>
              <a:t>Marginalization and/or exclusion from the privatization of the</a:t>
            </a:r>
            <a:r>
              <a:rPr lang="en-US" b="1" i="0" u="none" strike="noStrike" dirty="0" smtClean="0">
                <a:solidFill>
                  <a:srgbClr val="000000"/>
                </a:solidFill>
                <a:latin typeface="Times" panose="02020603050405020304" pitchFamily="18" charset="0"/>
                <a:cs typeface="Times" panose="02020603050405020304" pitchFamily="18" charset="0"/>
              </a:rPr>
              <a:t> </a:t>
            </a:r>
            <a:r>
              <a:rPr lang="en-US" b="1" i="0" u="none" strike="noStrike" dirty="0" err="1" smtClean="0">
                <a:solidFill>
                  <a:srgbClr val="000000"/>
                </a:solidFill>
                <a:latin typeface="Times" panose="02020603050405020304" pitchFamily="18" charset="0"/>
                <a:cs typeface="Times" panose="02020603050405020304" pitchFamily="18" charset="0"/>
              </a:rPr>
              <a:t>Maasai</a:t>
            </a:r>
            <a:r>
              <a:rPr lang="en-US" b="1" i="0" u="none" strike="noStrike" baseline="0" dirty="0" smtClean="0">
                <a:solidFill>
                  <a:srgbClr val="000000"/>
                </a:solidFill>
                <a:latin typeface="Times" panose="02020603050405020304" pitchFamily="18" charset="0"/>
                <a:cs typeface="Times" panose="02020603050405020304" pitchFamily="18" charset="0"/>
              </a:rPr>
              <a:t> rangelands has dispossessed</a:t>
            </a:r>
            <a:r>
              <a:rPr lang="en-US" b="1" i="0" u="none" strike="noStrike" dirty="0" smtClean="0">
                <a:solidFill>
                  <a:srgbClr val="000000"/>
                </a:solidFill>
                <a:latin typeface="Times" panose="02020603050405020304" pitchFamily="18" charset="0"/>
                <a:cs typeface="Times" panose="02020603050405020304" pitchFamily="18" charset="0"/>
              </a:rPr>
              <a:t> </a:t>
            </a:r>
            <a:r>
              <a:rPr lang="en-US" b="1" i="0" u="none" strike="noStrike" baseline="0" dirty="0" smtClean="0">
                <a:solidFill>
                  <a:srgbClr val="000000"/>
                </a:solidFill>
                <a:latin typeface="Times" panose="02020603050405020304" pitchFamily="18" charset="0"/>
                <a:cs typeface="Times" panose="02020603050405020304" pitchFamily="18" charset="0"/>
              </a:rPr>
              <a:t>many pastoralist communities and households (Homewood</a:t>
            </a:r>
            <a:r>
              <a:rPr lang="en-US" b="1" i="0" u="none" strike="noStrike" dirty="0" smtClean="0">
                <a:solidFill>
                  <a:srgbClr val="000000"/>
                </a:solidFill>
                <a:latin typeface="Times" panose="02020603050405020304" pitchFamily="18" charset="0"/>
                <a:cs typeface="Times" panose="02020603050405020304" pitchFamily="18" charset="0"/>
              </a:rPr>
              <a:t> et.al 2009</a:t>
            </a:r>
            <a:r>
              <a:rPr lang="en-US" b="1" i="0" u="none" strike="noStrike" baseline="0" dirty="0" smtClean="0">
                <a:solidFill>
                  <a:srgbClr val="000000"/>
                </a:solidFill>
                <a:latin typeface="Times" panose="02020603050405020304" pitchFamily="18" charset="0"/>
                <a:cs typeface="Times" panose="02020603050405020304" pitchFamily="18" charset="0"/>
              </a:rPr>
              <a:t>; </a:t>
            </a:r>
            <a:r>
              <a:rPr lang="en-US" b="1" i="0" u="none" strike="noStrike" baseline="0" dirty="0" err="1" smtClean="0">
                <a:solidFill>
                  <a:srgbClr val="000000"/>
                </a:solidFill>
                <a:latin typeface="Times" panose="02020603050405020304" pitchFamily="18" charset="0"/>
                <a:cs typeface="Times" panose="02020603050405020304" pitchFamily="18" charset="0"/>
              </a:rPr>
              <a:t>Igoe</a:t>
            </a:r>
            <a:r>
              <a:rPr lang="en-US" b="1" i="0" u="none" strike="noStrike" baseline="0" dirty="0" smtClean="0">
                <a:solidFill>
                  <a:srgbClr val="000000"/>
                </a:solidFill>
                <a:latin typeface="Times" panose="02020603050405020304" pitchFamily="18" charset="0"/>
                <a:cs typeface="Times" panose="02020603050405020304" pitchFamily="18" charset="0"/>
              </a:rPr>
              <a:t> and Brockington, 1999). </a:t>
            </a:r>
          </a:p>
          <a:p>
            <a:pPr marL="0" indent="0" algn="just">
              <a:lnSpc>
                <a:spcPct val="150000"/>
              </a:lnSpc>
              <a:buNone/>
            </a:pPr>
            <a:endParaRPr lang="en-US" b="1" i="0" u="none" strike="noStrike" baseline="0" dirty="0" smtClean="0">
              <a:solidFill>
                <a:srgbClr val="000000"/>
              </a:solidFill>
              <a:latin typeface="Times" panose="02020603050405020304" pitchFamily="18" charset="0"/>
              <a:cs typeface="Times" panose="02020603050405020304" pitchFamily="18" charset="0"/>
            </a:endParaRPr>
          </a:p>
          <a:p>
            <a:pPr algn="just">
              <a:lnSpc>
                <a:spcPct val="150000"/>
              </a:lnSpc>
            </a:pPr>
            <a:r>
              <a:rPr lang="en-US" b="1" i="0" u="none" strike="noStrike" baseline="0" dirty="0" smtClean="0">
                <a:latin typeface="Times" panose="02020603050405020304" pitchFamily="18" charset="0"/>
                <a:cs typeface="Times" panose="02020603050405020304" pitchFamily="18" charset="0"/>
              </a:rPr>
              <a:t>shock-induced, transitory,</a:t>
            </a:r>
            <a:r>
              <a:rPr lang="en-US" b="1" i="0" u="none" strike="noStrike" dirty="0" smtClean="0">
                <a:latin typeface="Times" panose="02020603050405020304" pitchFamily="18" charset="0"/>
                <a:cs typeface="Times" panose="02020603050405020304" pitchFamily="18" charset="0"/>
              </a:rPr>
              <a:t> </a:t>
            </a:r>
            <a:r>
              <a:rPr lang="en-US" b="1" i="0" u="none" strike="noStrike" baseline="0" dirty="0" smtClean="0">
                <a:latin typeface="Times" panose="02020603050405020304" pitchFamily="18" charset="0"/>
                <a:cs typeface="Times" panose="02020603050405020304" pitchFamily="18" charset="0"/>
              </a:rPr>
              <a:t>chronic</a:t>
            </a:r>
            <a:r>
              <a:rPr lang="en-US" b="1" i="0" u="none" strike="noStrike" dirty="0" smtClean="0">
                <a:latin typeface="Times" panose="02020603050405020304" pitchFamily="18" charset="0"/>
                <a:cs typeface="Times" panose="02020603050405020304" pitchFamily="18" charset="0"/>
              </a:rPr>
              <a:t> or structural</a:t>
            </a:r>
            <a:r>
              <a:rPr lang="en-US" b="1" dirty="0" smtClean="0">
                <a:latin typeface="Times" panose="02020603050405020304" pitchFamily="18" charset="0"/>
                <a:cs typeface="Times" panose="02020603050405020304" pitchFamily="18" charset="0"/>
              </a:rPr>
              <a:t>? (Little et.al 2007)</a:t>
            </a:r>
            <a:endParaRPr lang="en-US" b="1" dirty="0">
              <a:latin typeface="Times" panose="02020603050405020304" pitchFamily="18" charset="0"/>
              <a:cs typeface="Times" panose="02020603050405020304" pitchFamily="18" charset="0"/>
            </a:endParaRPr>
          </a:p>
        </p:txBody>
      </p:sp>
    </p:spTree>
    <p:extLst>
      <p:ext uri="{BB962C8B-B14F-4D97-AF65-F5344CB8AC3E}">
        <p14:creationId xmlns:p14="http://schemas.microsoft.com/office/powerpoint/2010/main" val="2412216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574</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Calibri Light</vt:lpstr>
      <vt:lpstr>Times</vt:lpstr>
      <vt:lpstr>Times New Roman</vt:lpstr>
      <vt:lpstr>Office Theme</vt:lpstr>
      <vt:lpstr>1_Office Theme</vt:lpstr>
      <vt:lpstr>2_Office Theme</vt:lpstr>
      <vt:lpstr>The Mara Reserve Conservation: Integrating the Maasai woman into the conservation matrix through social entrepreneurship  </vt:lpstr>
      <vt:lpstr>Introduction</vt:lpstr>
      <vt:lpstr>Delimiting the study</vt:lpstr>
      <vt:lpstr>   </vt:lpstr>
      <vt:lpstr>     </vt:lpstr>
      <vt:lpstr>The Maasai as an homogenous block?</vt:lpstr>
      <vt:lpstr>Simplistic, primitive, backwards?</vt:lpstr>
      <vt:lpstr>Going back to what was?</vt:lpstr>
      <vt:lpstr>Environmental deadlock; Push or pull factors?</vt:lpstr>
      <vt:lpstr>‘New’ Poverty trends in Maasailand?</vt:lpstr>
      <vt:lpstr>Beyond the rhetoric of local knowledge, scientific knowledge and policy integration</vt:lpstr>
      <vt:lpstr>Adaptive Research?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Human-Environment Nexus; A multi-faceted complex</dc:title>
  <dc:creator>user</dc:creator>
  <cp:lastModifiedBy>user</cp:lastModifiedBy>
  <cp:revision>21</cp:revision>
  <dcterms:created xsi:type="dcterms:W3CDTF">2015-04-23T03:07:25Z</dcterms:created>
  <dcterms:modified xsi:type="dcterms:W3CDTF">2015-04-23T07:03:04Z</dcterms:modified>
</cp:coreProperties>
</file>